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441" r:id="rId2"/>
    <p:sldId id="747" r:id="rId3"/>
    <p:sldId id="743" r:id="rId4"/>
    <p:sldId id="745" r:id="rId5"/>
    <p:sldId id="753" r:id="rId6"/>
    <p:sldId id="754" r:id="rId7"/>
    <p:sldId id="746" r:id="rId8"/>
    <p:sldId id="704" r:id="rId9"/>
    <p:sldId id="703" r:id="rId10"/>
    <p:sldId id="729" r:id="rId11"/>
    <p:sldId id="705" r:id="rId12"/>
    <p:sldId id="666" r:id="rId13"/>
    <p:sldId id="706" r:id="rId14"/>
    <p:sldId id="707" r:id="rId15"/>
    <p:sldId id="708" r:id="rId16"/>
    <p:sldId id="668" r:id="rId17"/>
    <p:sldId id="723" r:id="rId18"/>
    <p:sldId id="722" r:id="rId19"/>
    <p:sldId id="724" r:id="rId20"/>
    <p:sldId id="725" r:id="rId21"/>
    <p:sldId id="727" r:id="rId22"/>
    <p:sldId id="738" r:id="rId23"/>
    <p:sldId id="739" r:id="rId24"/>
    <p:sldId id="735" r:id="rId25"/>
    <p:sldId id="755" r:id="rId26"/>
    <p:sldId id="740" r:id="rId27"/>
    <p:sldId id="741" r:id="rId28"/>
    <p:sldId id="756" r:id="rId29"/>
    <p:sldId id="742" r:id="rId30"/>
    <p:sldId id="757" r:id="rId31"/>
    <p:sldId id="487" r:id="rId32"/>
    <p:sldId id="693" r:id="rId33"/>
    <p:sldId id="694" r:id="rId34"/>
    <p:sldId id="711" r:id="rId35"/>
    <p:sldId id="710" r:id="rId36"/>
    <p:sldId id="714" r:id="rId37"/>
    <p:sldId id="715" r:id="rId38"/>
    <p:sldId id="716" r:id="rId39"/>
    <p:sldId id="712" r:id="rId40"/>
    <p:sldId id="717" r:id="rId41"/>
    <p:sldId id="718" r:id="rId42"/>
    <p:sldId id="720" r:id="rId43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2600"/>
    <a:srgbClr val="3194A4"/>
    <a:srgbClr val="B8B2A9"/>
    <a:srgbClr val="EAEAEA"/>
    <a:srgbClr val="FFFFFF"/>
    <a:srgbClr val="32607D"/>
    <a:srgbClr val="31607D"/>
    <a:srgbClr val="BD081C"/>
    <a:srgbClr val="BF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0" autoAdjust="0"/>
    <p:restoredTop sz="86549" autoAdjust="0"/>
  </p:normalViewPr>
  <p:slideViewPr>
    <p:cSldViewPr snapToGrid="0" snapToObjects="1">
      <p:cViewPr varScale="1">
        <p:scale>
          <a:sx n="68" d="100"/>
          <a:sy n="68" d="100"/>
        </p:scale>
        <p:origin x="192" y="536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328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58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Lipophilicity: Experimental results of octanol/water distribution coefficient</a:t>
            </a:r>
            <a:r>
              <a:rPr lang="zh-CN" altLang="en-US" dirty="0"/>
              <a:t> </a:t>
            </a:r>
            <a:r>
              <a:rPr lang="en-US" dirty="0"/>
              <a:t>(</a:t>
            </a:r>
            <a:r>
              <a:rPr lang="en-US" dirty="0" err="1"/>
              <a:t>logD</a:t>
            </a:r>
            <a:r>
              <a:rPr lang="en-US" dirty="0"/>
              <a:t> at pH 7.4).</a:t>
            </a:r>
          </a:p>
          <a:p>
            <a:r>
              <a:rPr lang="en-US" dirty="0"/>
              <a:t>ESOL: Water solubility data(log solubility in mols per </a:t>
            </a:r>
            <a:r>
              <a:rPr lang="en-US" dirty="0" err="1"/>
              <a:t>litre</a:t>
            </a:r>
            <a:r>
              <a:rPr lang="en-US" dirty="0"/>
              <a:t>) for common organic small molecules.</a:t>
            </a:r>
          </a:p>
          <a:p>
            <a:r>
              <a:rPr lang="en-US" dirty="0" err="1"/>
              <a:t>FreeSolv</a:t>
            </a:r>
            <a:r>
              <a:rPr lang="en-US" dirty="0"/>
              <a:t>: Experimental and calculated hydration free energy of small molecules in water.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99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46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52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3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180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77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2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66650-2CE5-05C3-3A80-CC3A88B6D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D2D77-54C1-72AD-8CEE-E55BBD4D2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A6E804-615C-27D5-5C74-6EC205FA7D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7D198-CA77-38F5-E73E-436FC475B1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300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17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40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9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microsoft.com/office/2007/relationships/hdphoto" Target="../media/hdphoto6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10.png"/><Relationship Id="rId7" Type="http://schemas.openxmlformats.org/officeDocument/2006/relationships/image" Target="../media/image4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1.png"/><Relationship Id="rId11" Type="http://schemas.openxmlformats.org/officeDocument/2006/relationships/image" Target="../media/image480.png"/><Relationship Id="rId5" Type="http://schemas.openxmlformats.org/officeDocument/2006/relationships/image" Target="../media/image55.png"/><Relationship Id="rId10" Type="http://schemas.microsoft.com/office/2007/relationships/hdphoto" Target="../media/hdphoto7.wdp"/><Relationship Id="rId4" Type="http://schemas.openxmlformats.org/officeDocument/2006/relationships/image" Target="../media/image421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20.png"/><Relationship Id="rId18" Type="http://schemas.openxmlformats.org/officeDocument/2006/relationships/image" Target="../media/image34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510.png"/><Relationship Id="rId17" Type="http://schemas.openxmlformats.org/officeDocument/2006/relationships/image" Target="../media/image33.png"/><Relationship Id="rId2" Type="http://schemas.openxmlformats.org/officeDocument/2006/relationships/image" Target="../media/image26.png"/><Relationship Id="rId16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5" Type="http://schemas.openxmlformats.org/officeDocument/2006/relationships/image" Target="../media/image540.png"/><Relationship Id="rId10" Type="http://schemas.openxmlformats.org/officeDocument/2006/relationships/image" Target="../media/image490.png"/><Relationship Id="rId19" Type="http://schemas.openxmlformats.org/officeDocument/2006/relationships/image" Target="../media/image580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Relationship Id="rId14" Type="http://schemas.openxmlformats.org/officeDocument/2006/relationships/image" Target="../media/image5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9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10.png"/><Relationship Id="rId9" Type="http://schemas.openxmlformats.org/officeDocument/2006/relationships/image" Target="../media/image66.png"/><Relationship Id="rId1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gb.stanford.edu/docs/graphprop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47.svg"/><Relationship Id="rId7" Type="http://schemas.openxmlformats.org/officeDocument/2006/relationships/image" Target="../media/image1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49.svg"/><Relationship Id="rId10" Type="http://schemas.openxmlformats.org/officeDocument/2006/relationships/image" Target="../media/image148.png"/><Relationship Id="rId4" Type="http://schemas.openxmlformats.org/officeDocument/2006/relationships/image" Target="../media/image48.png"/><Relationship Id="rId9" Type="http://schemas.openxmlformats.org/officeDocument/2006/relationships/image" Target="../media/image1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liugangcode/torch-molecule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emf"/><Relationship Id="rId5" Type="http://schemas.openxmlformats.org/officeDocument/2006/relationships/image" Target="../media/image73.png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mjiang2@nd.edu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2.xml"/><Relationship Id="rId4" Type="http://schemas.microsoft.com/office/2007/relationships/hdphoto" Target="../media/hdphoto8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0.png"/><Relationship Id="rId12" Type="http://schemas.openxmlformats.org/officeDocument/2006/relationships/image" Target="../media/image87.png"/><Relationship Id="rId17" Type="http://schemas.openxmlformats.org/officeDocument/2006/relationships/image" Target="../media/image88.em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87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0.png"/><Relationship Id="rId11" Type="http://schemas.openxmlformats.org/officeDocument/2006/relationships/image" Target="../media/image86.png"/><Relationship Id="rId5" Type="http://schemas.openxmlformats.org/officeDocument/2006/relationships/image" Target="../media/image85.emf"/><Relationship Id="rId15" Type="http://schemas.openxmlformats.org/officeDocument/2006/relationships/image" Target="../media/image90.png"/><Relationship Id="rId10" Type="http://schemas.openxmlformats.org/officeDocument/2006/relationships/image" Target="../media/image86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89.emf"/><Relationship Id="rId12" Type="http://schemas.openxmlformats.org/officeDocument/2006/relationships/image" Target="../media/image91.png"/><Relationship Id="rId17" Type="http://schemas.openxmlformats.org/officeDocument/2006/relationships/image" Target="../media/image9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2.emf"/><Relationship Id="rId11" Type="http://schemas.openxmlformats.org/officeDocument/2006/relationships/image" Target="../media/image103.png"/><Relationship Id="rId5" Type="http://schemas.openxmlformats.org/officeDocument/2006/relationships/image" Target="../media/image91.emf"/><Relationship Id="rId15" Type="http://schemas.openxmlformats.org/officeDocument/2006/relationships/image" Target="../media/image88.emf"/><Relationship Id="rId4" Type="http://schemas.openxmlformats.org/officeDocument/2006/relationships/image" Target="../media/image90.emf"/><Relationship Id="rId14" Type="http://schemas.openxmlformats.org/officeDocument/2006/relationships/image" Target="../media/image86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940.png"/><Relationship Id="rId7" Type="http://schemas.openxmlformats.org/officeDocument/2006/relationships/image" Target="../media/image98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90.emf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89.emf"/><Relationship Id="rId7" Type="http://schemas.openxmlformats.org/officeDocument/2006/relationships/image" Target="../media/image109.png"/><Relationship Id="rId12" Type="http://schemas.openxmlformats.org/officeDocument/2006/relationships/image" Target="../media/image9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90.emf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emf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86.emf"/><Relationship Id="rId21" Type="http://schemas.openxmlformats.org/officeDocument/2006/relationships/image" Target="../media/image124.png"/><Relationship Id="rId7" Type="http://schemas.openxmlformats.org/officeDocument/2006/relationships/image" Target="../media/image89.emf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emf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87.emf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92.emf"/><Relationship Id="rId19" Type="http://schemas.openxmlformats.org/officeDocument/2006/relationships/image" Target="../media/image122.png"/><Relationship Id="rId4" Type="http://schemas.openxmlformats.org/officeDocument/2006/relationships/image" Target="../media/image85.emf"/><Relationship Id="rId9" Type="http://schemas.openxmlformats.org/officeDocument/2006/relationships/image" Target="../media/image91.emf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26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4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5563326"/>
            <a:ext cx="14630400" cy="2891534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Frank M. Freimann Collegiate Associate Professor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</a:p>
          <a:p>
            <a:r>
              <a:rPr lang="en-US" dirty="0">
                <a:solidFill>
                  <a:schemeClr val="bg1"/>
                </a:solidFill>
              </a:rPr>
              <a:t>Directo</a:t>
            </a:r>
            <a:r>
              <a:rPr lang="en-US" altLang="zh-CN" dirty="0">
                <a:solidFill>
                  <a:schemeClr val="bg1"/>
                </a:solidFill>
              </a:rPr>
              <a:t>r,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Foundation Models and Applications Lab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1061053"/>
            <a:ext cx="14630400" cy="3908415"/>
          </a:xfrm>
          <a:prstGeom prst="rect">
            <a:avLst/>
          </a:prstGeom>
        </p:spPr>
        <p:txBody>
          <a:bodyPr/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Data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and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Model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Challenges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in</a:t>
            </a:r>
          </a:p>
          <a:p>
            <a:r>
              <a:rPr lang="en-US" altLang="zh-CN" sz="6000" b="1" dirty="0">
                <a:solidFill>
                  <a:schemeClr val="bg1"/>
                </a:solidFill>
              </a:rPr>
              <a:t>AI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for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Material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Property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Prediction</a:t>
            </a:r>
          </a:p>
          <a:p>
            <a:r>
              <a:rPr lang="en-US" altLang="zh-CN" sz="6000" b="1" dirty="0">
                <a:solidFill>
                  <a:schemeClr val="bg1"/>
                </a:solidFill>
              </a:rPr>
              <a:t>and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Inverse</a:t>
            </a:r>
            <a:r>
              <a:rPr lang="zh-CN" altLang="en-US" sz="6000" b="1" dirty="0">
                <a:solidFill>
                  <a:schemeClr val="bg1"/>
                </a:solidFill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</a:rPr>
              <a:t>Design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b="1" i="0" dirty="0">
                <a:solidFill>
                  <a:schemeClr val="bg2">
                    <a:lumMod val="10000"/>
                  </a:schemeClr>
                </a:solidFill>
              </a:rPr>
              <a:t>m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Identifying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node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roles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，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Baseline: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r>
              <a:rPr lang="zh-CN" altLang="en-US" sz="4400" dirty="0"/>
              <a:t> </a:t>
            </a:r>
            <a:r>
              <a:rPr lang="en-US" altLang="zh-CN" sz="4400" dirty="0"/>
              <a:t>Improves</a:t>
            </a:r>
            <a:r>
              <a:rPr lang="zh-CN" altLang="en-US" sz="4400" dirty="0"/>
              <a:t> </a:t>
            </a:r>
            <a:r>
              <a:rPr lang="en-US" altLang="zh-CN" sz="4400" dirty="0"/>
              <a:t>Label</a:t>
            </a:r>
            <a:r>
              <a:rPr lang="zh-CN" altLang="en-US" sz="4400" dirty="0"/>
              <a:t> </a:t>
            </a:r>
            <a:r>
              <a:rPr lang="en-US" altLang="zh-CN" sz="4400" dirty="0"/>
              <a:t>Prediction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2AC1C6-D70D-DD38-622B-3DB1A05A3AEB}"/>
              </a:ext>
            </a:extLst>
          </p:cNvPr>
          <p:cNvGrpSpPr/>
          <p:nvPr/>
        </p:nvGrpSpPr>
        <p:grpSpPr>
          <a:xfrm>
            <a:off x="4494551" y="4857698"/>
            <a:ext cx="1097280" cy="915406"/>
            <a:chOff x="4608434" y="2864031"/>
            <a:chExt cx="1097280" cy="9154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52DCD0-12CD-208B-B86B-6A12CD7BD0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08434" y="2864031"/>
              <a:ext cx="1097280" cy="915406"/>
              <a:chOff x="2443457" y="1577463"/>
              <a:chExt cx="681978" cy="5689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F61EF3-6B48-F313-3418-03AF8385D495}"/>
                  </a:ext>
                </a:extLst>
              </p:cNvPr>
              <p:cNvSpPr/>
              <p:nvPr/>
            </p:nvSpPr>
            <p:spPr>
              <a:xfrm>
                <a:off x="2443457" y="1577463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590EBF-9CCF-33C1-E2A4-C04218B359F8}"/>
                  </a:ext>
                </a:extLst>
              </p:cNvPr>
              <p:cNvSpPr/>
              <p:nvPr/>
            </p:nvSpPr>
            <p:spPr>
              <a:xfrm>
                <a:off x="2557120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23F503-5E10-7164-CB49-A6AEED32FB17}"/>
                  </a:ext>
                </a:extLst>
              </p:cNvPr>
              <p:cNvSpPr/>
              <p:nvPr/>
            </p:nvSpPr>
            <p:spPr>
              <a:xfrm>
                <a:off x="2670783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EDE51C-62B9-5B14-5BEE-D8FCB075F990}"/>
                  </a:ext>
                </a:extLst>
              </p:cNvPr>
              <p:cNvSpPr/>
              <p:nvPr/>
            </p:nvSpPr>
            <p:spPr>
              <a:xfrm>
                <a:off x="2784446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71F7F6-E025-BE71-BA4F-920F514F0977}"/>
                  </a:ext>
                </a:extLst>
              </p:cNvPr>
              <p:cNvSpPr/>
              <p:nvPr/>
            </p:nvSpPr>
            <p:spPr>
              <a:xfrm>
                <a:off x="2898109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1947FC-B7C6-4EF4-038E-5B330626521B}"/>
                  </a:ext>
                </a:extLst>
              </p:cNvPr>
              <p:cNvSpPr/>
              <p:nvPr/>
            </p:nvSpPr>
            <p:spPr>
              <a:xfrm>
                <a:off x="3011772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D2DBF5-F1B1-C0D3-9006-B04577A9CC43}"/>
                  </a:ext>
                </a:extLst>
              </p:cNvPr>
              <p:cNvSpPr/>
              <p:nvPr/>
            </p:nvSpPr>
            <p:spPr>
              <a:xfrm>
                <a:off x="2443457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64CEC0-7DFA-B2BF-DC6D-778157CC998D}"/>
                  </a:ext>
                </a:extLst>
              </p:cNvPr>
              <p:cNvSpPr/>
              <p:nvPr/>
            </p:nvSpPr>
            <p:spPr>
              <a:xfrm>
                <a:off x="2557120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CE4DD6-32D1-828F-0C35-31167C7C0073}"/>
                  </a:ext>
                </a:extLst>
              </p:cNvPr>
              <p:cNvSpPr/>
              <p:nvPr/>
            </p:nvSpPr>
            <p:spPr>
              <a:xfrm>
                <a:off x="2670783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893BDC-5B77-D3F0-87E1-218F625D4B5A}"/>
                  </a:ext>
                </a:extLst>
              </p:cNvPr>
              <p:cNvSpPr/>
              <p:nvPr/>
            </p:nvSpPr>
            <p:spPr>
              <a:xfrm>
                <a:off x="2784446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78060E-64CD-1CD2-F851-A1C098A56E4E}"/>
                  </a:ext>
                </a:extLst>
              </p:cNvPr>
              <p:cNvSpPr/>
              <p:nvPr/>
            </p:nvSpPr>
            <p:spPr>
              <a:xfrm>
                <a:off x="2898109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63A3B6-CEA3-2BE2-A132-AEE424AE2568}"/>
                  </a:ext>
                </a:extLst>
              </p:cNvPr>
              <p:cNvSpPr/>
              <p:nvPr/>
            </p:nvSpPr>
            <p:spPr>
              <a:xfrm>
                <a:off x="3011772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4A8E964-A148-ABB9-CC38-4BC42D5A1CB2}"/>
                  </a:ext>
                </a:extLst>
              </p:cNvPr>
              <p:cNvSpPr/>
              <p:nvPr/>
            </p:nvSpPr>
            <p:spPr>
              <a:xfrm>
                <a:off x="2443457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1559E4-AC49-32D9-B5A8-C7320C39C52E}"/>
                  </a:ext>
                </a:extLst>
              </p:cNvPr>
              <p:cNvSpPr/>
              <p:nvPr/>
            </p:nvSpPr>
            <p:spPr>
              <a:xfrm>
                <a:off x="2557120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8340538-44D5-163B-B8B1-40ED941DAB35}"/>
                  </a:ext>
                </a:extLst>
              </p:cNvPr>
              <p:cNvSpPr/>
              <p:nvPr/>
            </p:nvSpPr>
            <p:spPr>
              <a:xfrm>
                <a:off x="2670783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723659A-A7D4-0E54-E373-8BE392377AFA}"/>
                  </a:ext>
                </a:extLst>
              </p:cNvPr>
              <p:cNvSpPr/>
              <p:nvPr/>
            </p:nvSpPr>
            <p:spPr>
              <a:xfrm>
                <a:off x="2784446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526B329-03D0-2487-AFDD-F169A20A82B6}"/>
                  </a:ext>
                </a:extLst>
              </p:cNvPr>
              <p:cNvSpPr/>
              <p:nvPr/>
            </p:nvSpPr>
            <p:spPr>
              <a:xfrm>
                <a:off x="2898109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059570-695E-59C0-9BF9-2C9B6D561A8A}"/>
                  </a:ext>
                </a:extLst>
              </p:cNvPr>
              <p:cNvSpPr/>
              <p:nvPr/>
            </p:nvSpPr>
            <p:spPr>
              <a:xfrm>
                <a:off x="3011772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4016F-7D08-CCCC-4CC5-BC9C3A563D80}"/>
                </a:ext>
              </a:extLst>
            </p:cNvPr>
            <p:cNvSpPr txBox="1"/>
            <p:nvPr/>
          </p:nvSpPr>
          <p:spPr>
            <a:xfrm>
              <a:off x="4921651" y="3156323"/>
              <a:ext cx="5100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63ECA6D-E29C-0C92-E9B0-742F5692EB2E}"/>
              </a:ext>
            </a:extLst>
          </p:cNvPr>
          <p:cNvSpPr/>
          <p:nvPr/>
        </p:nvSpPr>
        <p:spPr>
          <a:xfrm>
            <a:off x="1968335" y="3146565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169DA38-6139-C13F-499D-61266FA5FE9D}"/>
              </a:ext>
            </a:extLst>
          </p:cNvPr>
          <p:cNvSpPr/>
          <p:nvPr/>
        </p:nvSpPr>
        <p:spPr>
          <a:xfrm>
            <a:off x="3354098" y="314085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ED1538-A8BE-F144-C09F-B0718123E76F}"/>
              </a:ext>
            </a:extLst>
          </p:cNvPr>
          <p:cNvGrpSpPr/>
          <p:nvPr/>
        </p:nvGrpSpPr>
        <p:grpSpPr>
          <a:xfrm>
            <a:off x="4795975" y="2774454"/>
            <a:ext cx="400110" cy="1126221"/>
            <a:chOff x="7149861" y="3414798"/>
            <a:chExt cx="400110" cy="112622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ED86F37-B3CF-DC7B-A2C4-3099381CB8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9574" y="3414798"/>
              <a:ext cx="182880" cy="1126221"/>
              <a:chOff x="2857113" y="656513"/>
              <a:chExt cx="113669" cy="7000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CB2FB5-6CFC-AB5F-C51D-817C12CAF4CF}"/>
                  </a:ext>
                </a:extLst>
              </p:cNvPr>
              <p:cNvSpPr/>
              <p:nvPr/>
            </p:nvSpPr>
            <p:spPr>
              <a:xfrm>
                <a:off x="2857119" y="656513"/>
                <a:ext cx="113663" cy="1136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D279B57-A4DC-C65F-A528-BEAA5618DE12}"/>
                  </a:ext>
                </a:extLst>
              </p:cNvPr>
              <p:cNvSpPr/>
              <p:nvPr/>
            </p:nvSpPr>
            <p:spPr>
              <a:xfrm>
                <a:off x="2857119" y="770892"/>
                <a:ext cx="113663" cy="113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5B8DE5E-601E-3966-A694-B922E0A512D1}"/>
                  </a:ext>
                </a:extLst>
              </p:cNvPr>
              <p:cNvSpPr/>
              <p:nvPr/>
            </p:nvSpPr>
            <p:spPr>
              <a:xfrm>
                <a:off x="2857114" y="889301"/>
                <a:ext cx="113663" cy="1136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4900481-C8CF-D61C-A8F5-3607DB7A46A7}"/>
                  </a:ext>
                </a:extLst>
              </p:cNvPr>
              <p:cNvSpPr/>
              <p:nvPr/>
            </p:nvSpPr>
            <p:spPr>
              <a:xfrm>
                <a:off x="2857113" y="1242852"/>
                <a:ext cx="113663" cy="113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ECADBB-B498-6711-FA10-0138ACA14834}"/>
                </a:ext>
              </a:extLst>
            </p:cNvPr>
            <p:cNvSpPr txBox="1"/>
            <p:nvPr/>
          </p:nvSpPr>
          <p:spPr>
            <a:xfrm rot="16200000">
              <a:off x="7094914" y="3926397"/>
              <a:ext cx="510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7304C3-A809-D81B-1671-F40454E1C652}"/>
              </a:ext>
            </a:extLst>
          </p:cNvPr>
          <p:cNvSpPr/>
          <p:nvPr/>
        </p:nvSpPr>
        <p:spPr>
          <a:xfrm>
            <a:off x="1986179" y="522718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F5D7A77-8BC2-04B6-3857-2B9207C0D6E4}"/>
              </a:ext>
            </a:extLst>
          </p:cNvPr>
          <p:cNvGrpSpPr>
            <a:grpSpLocks noChangeAspect="1"/>
          </p:cNvGrpSpPr>
          <p:nvPr/>
        </p:nvGrpSpPr>
        <p:grpSpPr>
          <a:xfrm>
            <a:off x="7804802" y="3144505"/>
            <a:ext cx="1097280" cy="182880"/>
            <a:chOff x="3986296" y="2664266"/>
            <a:chExt cx="681978" cy="113663"/>
          </a:xfrm>
        </p:grpSpPr>
        <p:sp>
          <p:nvSpPr>
            <p:cNvPr id="70" name="Rectangle 148">
              <a:extLst>
                <a:ext uri="{FF2B5EF4-FFF2-40B4-BE49-F238E27FC236}">
                  <a16:creationId xmlns:a16="http://schemas.microsoft.com/office/drawing/2014/main" id="{5740C7EC-94FF-9405-7B0D-C823C3DDAC7F}"/>
                </a:ext>
              </a:extLst>
            </p:cNvPr>
            <p:cNvSpPr/>
            <p:nvPr/>
          </p:nvSpPr>
          <p:spPr>
            <a:xfrm>
              <a:off x="3986296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1" name="Rectangle 149">
              <a:extLst>
                <a:ext uri="{FF2B5EF4-FFF2-40B4-BE49-F238E27FC236}">
                  <a16:creationId xmlns:a16="http://schemas.microsoft.com/office/drawing/2014/main" id="{B7C66AC3-C8FB-6BAB-51C9-60891CAA5810}"/>
                </a:ext>
              </a:extLst>
            </p:cNvPr>
            <p:cNvSpPr/>
            <p:nvPr/>
          </p:nvSpPr>
          <p:spPr>
            <a:xfrm>
              <a:off x="4099959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2" name="Rectangle 150">
              <a:extLst>
                <a:ext uri="{FF2B5EF4-FFF2-40B4-BE49-F238E27FC236}">
                  <a16:creationId xmlns:a16="http://schemas.microsoft.com/office/drawing/2014/main" id="{08AD2467-EFCB-5A1F-8E44-3E85FC392B96}"/>
                </a:ext>
              </a:extLst>
            </p:cNvPr>
            <p:cNvSpPr/>
            <p:nvPr/>
          </p:nvSpPr>
          <p:spPr>
            <a:xfrm>
              <a:off x="4213622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Rectangle 151">
              <a:extLst>
                <a:ext uri="{FF2B5EF4-FFF2-40B4-BE49-F238E27FC236}">
                  <a16:creationId xmlns:a16="http://schemas.microsoft.com/office/drawing/2014/main" id="{9EB9A0BB-459C-926F-B7C4-A80436BA1789}"/>
                </a:ext>
              </a:extLst>
            </p:cNvPr>
            <p:cNvSpPr/>
            <p:nvPr/>
          </p:nvSpPr>
          <p:spPr>
            <a:xfrm>
              <a:off x="4327285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4" name="Rectangle 152">
              <a:extLst>
                <a:ext uri="{FF2B5EF4-FFF2-40B4-BE49-F238E27FC236}">
                  <a16:creationId xmlns:a16="http://schemas.microsoft.com/office/drawing/2014/main" id="{F3A8CD70-A3DB-53DC-6533-3E92C2A7E18F}"/>
                </a:ext>
              </a:extLst>
            </p:cNvPr>
            <p:cNvSpPr/>
            <p:nvPr/>
          </p:nvSpPr>
          <p:spPr>
            <a:xfrm>
              <a:off x="4440948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5" name="Rectangle 153">
              <a:extLst>
                <a:ext uri="{FF2B5EF4-FFF2-40B4-BE49-F238E27FC236}">
                  <a16:creationId xmlns:a16="http://schemas.microsoft.com/office/drawing/2014/main" id="{41A4B100-7E09-AA7A-8F93-BC44B9CA2159}"/>
                </a:ext>
              </a:extLst>
            </p:cNvPr>
            <p:cNvSpPr/>
            <p:nvPr/>
          </p:nvSpPr>
          <p:spPr>
            <a:xfrm>
              <a:off x="4554611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/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blipFill>
                <a:blip r:embed="rId3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/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26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blipFill>
                <a:blip r:embed="rId4"/>
                <a:stretch>
                  <a:fillRect l="-2000" r="-12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67D45A0-B42D-0053-339C-92ABD796883B}"/>
              </a:ext>
            </a:extLst>
          </p:cNvPr>
          <p:cNvSpPr/>
          <p:nvPr/>
        </p:nvSpPr>
        <p:spPr>
          <a:xfrm>
            <a:off x="9463984" y="2975078"/>
            <a:ext cx="1272142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52456B-14EF-035C-E259-0BCF7CB9B66D}"/>
              </a:ext>
            </a:extLst>
          </p:cNvPr>
          <p:cNvCxnSpPr>
            <a:cxnSpLocks/>
          </p:cNvCxnSpPr>
          <p:nvPr/>
        </p:nvCxnSpPr>
        <p:spPr>
          <a:xfrm flipV="1">
            <a:off x="1504791" y="3606136"/>
            <a:ext cx="457177" cy="322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0783149-A084-E0A8-FC53-3C45477D89E0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3055865" y="339308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BB707B2-23E4-9C41-5B80-F8B74B9028E7}"/>
              </a:ext>
            </a:extLst>
          </p:cNvPr>
          <p:cNvCxnSpPr>
            <a:cxnSpLocks/>
          </p:cNvCxnSpPr>
          <p:nvPr/>
        </p:nvCxnSpPr>
        <p:spPr>
          <a:xfrm>
            <a:off x="1518569" y="5046642"/>
            <a:ext cx="449766" cy="270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9967615-AD1A-6950-645A-1A2D973AC27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073709" y="5479410"/>
            <a:ext cx="1367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B31F57-440E-DC79-7C4E-4D67A4AAB110}"/>
              </a:ext>
            </a:extLst>
          </p:cNvPr>
          <p:cNvCxnSpPr>
            <a:cxnSpLocks/>
          </p:cNvCxnSpPr>
          <p:nvPr/>
        </p:nvCxnSpPr>
        <p:spPr>
          <a:xfrm flipV="1">
            <a:off x="5397731" y="3231105"/>
            <a:ext cx="2247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F6FC45B-7CEE-3E3E-07A0-3CB6F9C19F2A}"/>
              </a:ext>
            </a:extLst>
          </p:cNvPr>
          <p:cNvCxnSpPr>
            <a:cxnSpLocks/>
          </p:cNvCxnSpPr>
          <p:nvPr/>
        </p:nvCxnSpPr>
        <p:spPr>
          <a:xfrm flipV="1">
            <a:off x="5645865" y="3418778"/>
            <a:ext cx="1950052" cy="1806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EBFA54-8369-FEFD-5E3F-7D1398714818}"/>
              </a:ext>
            </a:extLst>
          </p:cNvPr>
          <p:cNvCxnSpPr>
            <a:cxnSpLocks/>
          </p:cNvCxnSpPr>
          <p:nvPr/>
        </p:nvCxnSpPr>
        <p:spPr>
          <a:xfrm flipV="1">
            <a:off x="10743674" y="3221966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/>
              <p:nvPr/>
            </p:nvSpPr>
            <p:spPr>
              <a:xfrm>
                <a:off x="6783222" y="3365670"/>
                <a:ext cx="2338244" cy="875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22" y="3365670"/>
                <a:ext cx="2338244" cy="875881"/>
              </a:xfrm>
              <a:prstGeom prst="rect">
                <a:avLst/>
              </a:prstGeom>
              <a:blipFill>
                <a:blip r:embed="rId5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/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representations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blipFill>
                <a:blip r:embed="rId6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/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𝐦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Node’s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being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classified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into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blipFill>
                <a:blip r:embed="rId7"/>
                <a:stretch>
                  <a:fillRect t="-5357" r="-175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/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</m:oMath>
                  </m:oMathPara>
                </a14:m>
                <a:endParaRPr lang="en-US" sz="2000" b="1" i="1" dirty="0">
                  <a:solidFill>
                    <a:schemeClr val="bg2">
                      <a:lumMod val="10000"/>
                    </a:schemeClr>
                  </a:solidFill>
                  <a:latin typeface="Avenir Medium"/>
                </a:endParaRPr>
              </a:p>
            </p:txBody>
          </p:sp>
        </mc:Choice>
        <mc:Fallback xmlns="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Picture 117">
            <a:extLst>
              <a:ext uri="{FF2B5EF4-FFF2-40B4-BE49-F238E27FC236}">
                <a16:creationId xmlns:a16="http://schemas.microsoft.com/office/drawing/2014/main" id="{A84B9C42-C7C6-FE99-9466-2882A011C9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894" y="3928893"/>
            <a:ext cx="1280160" cy="649356"/>
          </a:xfrm>
          <a:prstGeom prst="rect">
            <a:avLst/>
          </a:prstGeom>
        </p:spPr>
      </p:pic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3B66AA7-CEE1-66FA-622B-F69D3824FC41}"/>
              </a:ext>
            </a:extLst>
          </p:cNvPr>
          <p:cNvCxnSpPr>
            <a:cxnSpLocks/>
          </p:cNvCxnSpPr>
          <p:nvPr/>
        </p:nvCxnSpPr>
        <p:spPr>
          <a:xfrm flipV="1">
            <a:off x="4447395" y="338415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6B419EF-49F9-A552-43C2-3EC4929BAFFA}"/>
              </a:ext>
            </a:extLst>
          </p:cNvPr>
          <p:cNvCxnSpPr>
            <a:cxnSpLocks/>
          </p:cNvCxnSpPr>
          <p:nvPr/>
        </p:nvCxnSpPr>
        <p:spPr>
          <a:xfrm flipV="1">
            <a:off x="8938239" y="3231105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/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Label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blipFill>
                <a:blip r:embed="rId11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09F927B-4F96-43C2-3675-8D2A8AE8F80C}"/>
              </a:ext>
            </a:extLst>
          </p:cNvPr>
          <p:cNvCxnSpPr>
            <a:stCxn id="78" idx="3"/>
          </p:cNvCxnSpPr>
          <p:nvPr/>
        </p:nvCxnSpPr>
        <p:spPr>
          <a:xfrm>
            <a:off x="11884909" y="3182210"/>
            <a:ext cx="2302835" cy="0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8D418B-99F1-2DC9-886E-B4659A73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974" y="6797294"/>
            <a:ext cx="14771147" cy="68982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trained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small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number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examples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could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effectively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capture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rationales.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How: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Rationales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key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factors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Labels,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then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Data Augmentation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: Can you create one additional </a:t>
                </a:r>
                <a:r>
                  <a:rPr lang="en-US" altLang="zh-CN" sz="3200" u="sng" dirty="0">
                    <a:solidFill>
                      <a:schemeClr val="bg2">
                        <a:lumMod val="10000"/>
                      </a:schemeClr>
                    </a:solidFill>
                  </a:rPr>
                  <a:t>negative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example?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Idea: Rationale of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+ Environment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“I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French toast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stone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cold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!”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apply this idea for graph rationalization and graph property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Creating</a:t>
            </a:r>
            <a:r>
              <a:rPr lang="zh-CN" altLang="en-US" sz="4400" dirty="0"/>
              <a:t> </a:t>
            </a:r>
            <a:r>
              <a:rPr lang="en-US" altLang="zh-CN" sz="4400" dirty="0"/>
              <a:t>More</a:t>
            </a:r>
            <a:r>
              <a:rPr lang="zh-CN" altLang="en-US" sz="4400" dirty="0"/>
              <a:t> </a:t>
            </a:r>
            <a:r>
              <a:rPr lang="en-US" altLang="zh-CN" sz="4400" dirty="0"/>
              <a:t>Data</a:t>
            </a:r>
            <a:r>
              <a:rPr lang="zh-CN" altLang="en-US" sz="4400" dirty="0"/>
              <a:t> </a:t>
            </a:r>
            <a:r>
              <a:rPr lang="en-US" altLang="zh-CN" sz="4400" dirty="0"/>
              <a:t>Examples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ECCA9-1B04-CA74-72BA-7909E553ACCB}"/>
              </a:ext>
            </a:extLst>
          </p:cNvPr>
          <p:cNvGrpSpPr/>
          <p:nvPr/>
        </p:nvGrpSpPr>
        <p:grpSpPr>
          <a:xfrm>
            <a:off x="2443009" y="3356243"/>
            <a:ext cx="11369982" cy="1828857"/>
            <a:chOff x="1191986" y="3083339"/>
            <a:chExt cx="11369982" cy="182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/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French toast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nice texture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93" t="-17073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/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I’ve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just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got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home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burgers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stone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cold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blipFill>
                  <a:blip r:embed="rId4"/>
                  <a:stretch>
                    <a:fillRect l="-237" t="-13953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925733" y="436413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246987" y="4654610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600580" y="3083339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921834" y="3406941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603501" y="374674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630717" y="3794260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880237" y="3606559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594" y="3603200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D485F8FA-9ACF-DDBA-6DBF-904236EE8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594" y="4132084"/>
              <a:ext cx="706123" cy="294641"/>
            </a:xfrm>
            <a:prstGeom prst="bentConnector3">
              <a:avLst>
                <a:gd name="adj1" fmla="val -873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A817F416-92CE-8EC8-61DD-BBAEC7B2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420" y="4132084"/>
              <a:ext cx="832940" cy="245547"/>
            </a:xfrm>
            <a:prstGeom prst="bentConnector3">
              <a:avLst>
                <a:gd name="adj1" fmla="val 991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1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GREA: Graph Rationale/Environment-based Augmentation</a:t>
            </a:r>
            <a:endParaRPr lang="en-US" sz="40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A1E23E-1F8C-F4F4-675D-A3D342A8B3CC}"/>
              </a:ext>
            </a:extLst>
          </p:cNvPr>
          <p:cNvGrpSpPr/>
          <p:nvPr/>
        </p:nvGrpSpPr>
        <p:grpSpPr>
          <a:xfrm>
            <a:off x="557466" y="1896951"/>
            <a:ext cx="7855991" cy="5805442"/>
            <a:chOff x="557466" y="1896951"/>
            <a:chExt cx="7855991" cy="58054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942CE8-4273-CA44-C46E-4B3A4A7B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66" y="2395092"/>
              <a:ext cx="3200400" cy="162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E0B28E-A1FB-93B2-4D6F-4CD49043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03" y="2149757"/>
              <a:ext cx="1416588" cy="9697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7E9DBD-59C7-CEA1-48B2-5ECD6DEC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730" y="3540560"/>
              <a:ext cx="2544555" cy="13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/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/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blipFill>
                  <a:blip r:embed="rId6"/>
                  <a:stretch>
                    <a:fillRect r="-4706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56FCAC-E260-3C1C-4236-34CAEA2E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6" y="5785179"/>
              <a:ext cx="3200400" cy="13118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DFE4D9-8BF0-EA93-BD3A-B7B7A45A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6161" y="5505017"/>
              <a:ext cx="794060" cy="721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48E085-1DF6-503A-45DF-D1FB2151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730" y="6574744"/>
              <a:ext cx="2604727" cy="1108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/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/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blipFill>
                  <a:blip r:embed="rId11"/>
                  <a:stretch>
                    <a:fillRect r="-470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/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blipFill>
                  <a:blip r:embed="rId12"/>
                  <a:stretch>
                    <a:fillRect r="-3529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/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blipFill>
                  <a:blip r:embed="rId13"/>
                  <a:stretch>
                    <a:fillRect r="-352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1129AB8-B6E2-2DF2-3449-1F01A5BCD132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3757866" y="2525421"/>
              <a:ext cx="999658" cy="681367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ED4F13C-D312-0D9C-0AE2-7063428E5DA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757866" y="3206788"/>
              <a:ext cx="996524" cy="861775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7E4477B2-A4DB-D4A1-7414-5C1FC022821A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 flipV="1">
              <a:off x="3757866" y="5782060"/>
              <a:ext cx="996524" cy="659032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C87BAE6-D7D6-5C00-AB1D-7BAC2FF6C602}"/>
                </a:ext>
              </a:extLst>
            </p:cNvPr>
            <p:cNvCxnSpPr>
              <a:cxnSpLocks/>
              <a:stCxn id="38" idx="3"/>
              <a:endCxn id="46" idx="1"/>
            </p:cNvCxnSpPr>
            <p:nvPr/>
          </p:nvCxnSpPr>
          <p:spPr>
            <a:xfrm>
              <a:off x="3757866" y="6441092"/>
              <a:ext cx="996524" cy="821818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/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blipFill>
                  <a:blip r:embed="rId1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/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blipFill>
                  <a:blip r:embed="rId15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;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95238" r="-101709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95238" r="-1709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186364" r="-10170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186364" r="-1709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5592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286364" r="-10170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286364" r="-1709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CF2740-9828-17EC-3953-1C119832F7BB}"/>
              </a:ext>
            </a:extLst>
          </p:cNvPr>
          <p:cNvGrpSpPr/>
          <p:nvPr/>
        </p:nvGrpSpPr>
        <p:grpSpPr>
          <a:xfrm>
            <a:off x="8306791" y="2634630"/>
            <a:ext cx="6476458" cy="4494407"/>
            <a:chOff x="8306791" y="2634630"/>
            <a:chExt cx="6476458" cy="4494407"/>
          </a:xfrm>
        </p:grpSpPr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8C5C93F-FED6-E322-2A44-5ED144472C5B}"/>
                </a:ext>
              </a:extLst>
            </p:cNvPr>
            <p:cNvCxnSpPr>
              <a:cxnSpLocks/>
              <a:stCxn id="26" idx="3"/>
              <a:endCxn id="72" idx="1"/>
            </p:cNvCxnSpPr>
            <p:nvPr/>
          </p:nvCxnSpPr>
          <p:spPr>
            <a:xfrm>
              <a:off x="8306791" y="2634630"/>
              <a:ext cx="1486781" cy="2327623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A1423F8-556A-CCFF-33F7-49B07F96F9FB}"/>
                </a:ext>
              </a:extLst>
            </p:cNvPr>
            <p:cNvGrpSpPr/>
            <p:nvPr/>
          </p:nvGrpSpPr>
          <p:grpSpPr>
            <a:xfrm>
              <a:off x="9793572" y="4685842"/>
              <a:ext cx="2548175" cy="1755249"/>
              <a:chOff x="10406614" y="5555987"/>
              <a:chExt cx="2548175" cy="175524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127A985-A207-252B-C246-929BCC6B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521319">
                <a:off x="12184939" y="6541386"/>
                <a:ext cx="823268" cy="71643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51A400E-303C-5149-2B6E-41A85A7B8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612" y="5555987"/>
                <a:ext cx="1211982" cy="829679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FBCB4D-9B95-7F85-D36F-D718582E8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06614" y="5635548"/>
                <a:ext cx="1079500" cy="393700"/>
              </a:xfrm>
              <a:prstGeom prst="rect">
                <a:avLst/>
              </a:prstGeom>
            </p:spPr>
          </p:pic>
        </p:grp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302B009D-1341-5AAB-70E2-AB21F41538FF}"/>
                </a:ext>
              </a:extLst>
            </p:cNvPr>
            <p:cNvCxnSpPr>
              <a:cxnSpLocks/>
              <a:stCxn id="41" idx="3"/>
              <a:endCxn id="72" idx="1"/>
            </p:cNvCxnSpPr>
            <p:nvPr/>
          </p:nvCxnSpPr>
          <p:spPr>
            <a:xfrm flipV="1">
              <a:off x="8413457" y="4962253"/>
              <a:ext cx="1380115" cy="2166784"/>
            </a:xfrm>
            <a:prstGeom prst="bentConnector3">
              <a:avLst>
                <a:gd name="adj1" fmla="val 46631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/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BDA654-6770-3931-F7C9-CF24C9AB8C60}"/>
                </a:ext>
              </a:extLst>
            </p:cNvPr>
            <p:cNvSpPr txBox="1"/>
            <p:nvPr/>
          </p:nvSpPr>
          <p:spPr>
            <a:xfrm>
              <a:off x="9417855" y="2696612"/>
              <a:ext cx="53653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Augmentation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by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Environment</a:t>
              </a:r>
              <a:r>
                <a:rPr lang="zh-CN" altLang="en-US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Replacement</a:t>
              </a:r>
              <a:endParaRPr lang="en-US" dirty="0">
                <a:solidFill>
                  <a:srgbClr val="FF0000"/>
                </a:solidFill>
                <a:latin typeface="Colfax" panose="020B0304000000010002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74DC9A5F-DB02-C111-5E3B-8BCF9E898EE0}"/>
              </a:ext>
            </a:extLst>
          </p:cNvPr>
          <p:cNvSpPr/>
          <p:nvPr/>
        </p:nvSpPr>
        <p:spPr>
          <a:xfrm>
            <a:off x="12398299" y="5998973"/>
            <a:ext cx="591347" cy="484632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Explicit subgraph decoding and encoding is technically challenging!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/>
              <a:t>Latent</a:t>
            </a:r>
            <a:r>
              <a:rPr lang="zh-CN" altLang="en-US" sz="4400" dirty="0"/>
              <a:t> </a:t>
            </a:r>
            <a:r>
              <a:rPr lang="en-US" altLang="zh-CN" sz="4400" dirty="0"/>
              <a:t>Space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669239-CBBB-5C8A-D35B-4F81DB8FD3BD}"/>
              </a:ext>
            </a:extLst>
          </p:cNvPr>
          <p:cNvGrpSpPr/>
          <p:nvPr/>
        </p:nvGrpSpPr>
        <p:grpSpPr>
          <a:xfrm>
            <a:off x="3216312" y="3685910"/>
            <a:ext cx="11010125" cy="3881595"/>
            <a:chOff x="2885232" y="3685910"/>
            <a:chExt cx="11010125" cy="3881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C7E717-CA89-4C62-5CE1-8F4DF6581E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77419" y="5209981"/>
              <a:ext cx="1097280" cy="182880"/>
              <a:chOff x="15373610" y="1770099"/>
              <a:chExt cx="681978" cy="113663"/>
            </a:xfrm>
          </p:grpSpPr>
          <p:sp>
            <p:nvSpPr>
              <p:cNvPr id="56" name="Rectangle 148">
                <a:extLst>
                  <a:ext uri="{FF2B5EF4-FFF2-40B4-BE49-F238E27FC236}">
                    <a16:creationId xmlns:a16="http://schemas.microsoft.com/office/drawing/2014/main" id="{2D7E2FA2-EFFD-463B-64AA-018D30ED3BA8}"/>
                  </a:ext>
                </a:extLst>
              </p:cNvPr>
              <p:cNvSpPr/>
              <p:nvPr/>
            </p:nvSpPr>
            <p:spPr>
              <a:xfrm>
                <a:off x="15373610" y="1770099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Rectangle 149">
                <a:extLst>
                  <a:ext uri="{FF2B5EF4-FFF2-40B4-BE49-F238E27FC236}">
                    <a16:creationId xmlns:a16="http://schemas.microsoft.com/office/drawing/2014/main" id="{F528B36C-7BB0-F463-18BC-BB9728339FBC}"/>
                  </a:ext>
                </a:extLst>
              </p:cNvPr>
              <p:cNvSpPr/>
              <p:nvPr/>
            </p:nvSpPr>
            <p:spPr>
              <a:xfrm>
                <a:off x="15487273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Rectangle 150">
                <a:extLst>
                  <a:ext uri="{FF2B5EF4-FFF2-40B4-BE49-F238E27FC236}">
                    <a16:creationId xmlns:a16="http://schemas.microsoft.com/office/drawing/2014/main" id="{21D6A195-1A60-BA0F-B0C3-1E80FE243294}"/>
                  </a:ext>
                </a:extLst>
              </p:cNvPr>
              <p:cNvSpPr/>
              <p:nvPr/>
            </p:nvSpPr>
            <p:spPr>
              <a:xfrm>
                <a:off x="15600936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Rectangle 151">
                <a:extLst>
                  <a:ext uri="{FF2B5EF4-FFF2-40B4-BE49-F238E27FC236}">
                    <a16:creationId xmlns:a16="http://schemas.microsoft.com/office/drawing/2014/main" id="{B8EA2DD7-687A-F3E0-AEA4-3AAF7CE81CCA}"/>
                  </a:ext>
                </a:extLst>
              </p:cNvPr>
              <p:cNvSpPr/>
              <p:nvPr/>
            </p:nvSpPr>
            <p:spPr>
              <a:xfrm>
                <a:off x="15714599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Rectangle 152">
                <a:extLst>
                  <a:ext uri="{FF2B5EF4-FFF2-40B4-BE49-F238E27FC236}">
                    <a16:creationId xmlns:a16="http://schemas.microsoft.com/office/drawing/2014/main" id="{5E84E9D3-DEEF-8337-FEE5-F8B82B17DAFF}"/>
                  </a:ext>
                </a:extLst>
              </p:cNvPr>
              <p:cNvSpPr/>
              <p:nvPr/>
            </p:nvSpPr>
            <p:spPr>
              <a:xfrm>
                <a:off x="15828262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Rectangle 153">
                <a:extLst>
                  <a:ext uri="{FF2B5EF4-FFF2-40B4-BE49-F238E27FC236}">
                    <a16:creationId xmlns:a16="http://schemas.microsoft.com/office/drawing/2014/main" id="{44083F83-7910-91BC-33BD-F4A690C9CE6F}"/>
                  </a:ext>
                </a:extLst>
              </p:cNvPr>
              <p:cNvSpPr/>
              <p:nvPr/>
            </p:nvSpPr>
            <p:spPr>
              <a:xfrm>
                <a:off x="15941925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A5D3B66-C3B0-1BDF-18B4-B0D5F41AE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1285" y="6644553"/>
              <a:ext cx="1097280" cy="182880"/>
              <a:chOff x="16809169" y="1763097"/>
              <a:chExt cx="681978" cy="113663"/>
            </a:xfrm>
          </p:grpSpPr>
          <p:sp>
            <p:nvSpPr>
              <p:cNvPr id="63" name="Rectangle 148">
                <a:extLst>
                  <a:ext uri="{FF2B5EF4-FFF2-40B4-BE49-F238E27FC236}">
                    <a16:creationId xmlns:a16="http://schemas.microsoft.com/office/drawing/2014/main" id="{AF7C2198-4753-4143-7517-D11E5FF75A8B}"/>
                  </a:ext>
                </a:extLst>
              </p:cNvPr>
              <p:cNvSpPr/>
              <p:nvPr/>
            </p:nvSpPr>
            <p:spPr>
              <a:xfrm>
                <a:off x="16809169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Rectangle 149">
                <a:extLst>
                  <a:ext uri="{FF2B5EF4-FFF2-40B4-BE49-F238E27FC236}">
                    <a16:creationId xmlns:a16="http://schemas.microsoft.com/office/drawing/2014/main" id="{C64F13E3-0106-A378-6949-EE6FE6038CC3}"/>
                  </a:ext>
                </a:extLst>
              </p:cNvPr>
              <p:cNvSpPr/>
              <p:nvPr/>
            </p:nvSpPr>
            <p:spPr>
              <a:xfrm>
                <a:off x="16922832" y="1763097"/>
                <a:ext cx="113663" cy="11366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Rectangle 150">
                <a:extLst>
                  <a:ext uri="{FF2B5EF4-FFF2-40B4-BE49-F238E27FC236}">
                    <a16:creationId xmlns:a16="http://schemas.microsoft.com/office/drawing/2014/main" id="{7F815262-E5CC-B11E-E922-33DC3191BA84}"/>
                  </a:ext>
                </a:extLst>
              </p:cNvPr>
              <p:cNvSpPr/>
              <p:nvPr/>
            </p:nvSpPr>
            <p:spPr>
              <a:xfrm>
                <a:off x="17036495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Rectangle 151">
                <a:extLst>
                  <a:ext uri="{FF2B5EF4-FFF2-40B4-BE49-F238E27FC236}">
                    <a16:creationId xmlns:a16="http://schemas.microsoft.com/office/drawing/2014/main" id="{C459CA2D-F139-B3EF-C21C-961E0E10ED81}"/>
                  </a:ext>
                </a:extLst>
              </p:cNvPr>
              <p:cNvSpPr/>
              <p:nvPr/>
            </p:nvSpPr>
            <p:spPr>
              <a:xfrm>
                <a:off x="17150158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Rectangle 152">
                <a:extLst>
                  <a:ext uri="{FF2B5EF4-FFF2-40B4-BE49-F238E27FC236}">
                    <a16:creationId xmlns:a16="http://schemas.microsoft.com/office/drawing/2014/main" id="{7639391D-AA5D-E200-7985-BB0EAFDAB626}"/>
                  </a:ext>
                </a:extLst>
              </p:cNvPr>
              <p:cNvSpPr/>
              <p:nvPr/>
            </p:nvSpPr>
            <p:spPr>
              <a:xfrm>
                <a:off x="17263821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Rectangle 153">
                <a:extLst>
                  <a:ext uri="{FF2B5EF4-FFF2-40B4-BE49-F238E27FC236}">
                    <a16:creationId xmlns:a16="http://schemas.microsoft.com/office/drawing/2014/main" id="{FFF4AD48-1D74-33E8-F4C1-E4168A514DA0}"/>
                  </a:ext>
                </a:extLst>
              </p:cNvPr>
              <p:cNvSpPr/>
              <p:nvPr/>
            </p:nvSpPr>
            <p:spPr>
              <a:xfrm>
                <a:off x="17377484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/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4D896492-B203-7C8E-DB5C-EBD2836F20BD}"/>
                </a:ext>
              </a:extLst>
            </p:cNvPr>
            <p:cNvSpPr/>
            <p:nvPr/>
          </p:nvSpPr>
          <p:spPr>
            <a:xfrm>
              <a:off x="9164436" y="5055380"/>
              <a:ext cx="1272141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8C016A-8A6A-BBCA-38A4-F7748494EE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14" y="3685910"/>
              <a:ext cx="658854" cy="1347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722F67-396D-BAAA-1C5E-8D03CFF67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276" y="5307609"/>
              <a:ext cx="487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/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Environment-replaced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blipFill>
                  <a:blip r:embed="rId3"/>
                  <a:stretch>
                    <a:fillRect l="-2096" t="-4938" b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/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blipFill>
                  <a:blip r:embed="rId4"/>
                  <a:stretch>
                    <a:fillRect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AC5BE2-5B9C-3FD0-93F5-E0BCCB1D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403" y="7304543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F1AC39-6FC0-D9EA-E12D-085DF51B7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9" y="7304301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95ED9AB-06FD-A8AA-6189-63EF8CD06CDD}"/>
                </a:ext>
              </a:extLst>
            </p:cNvPr>
            <p:cNvSpPr txBox="1"/>
            <p:nvPr/>
          </p:nvSpPr>
          <p:spPr>
            <a:xfrm>
              <a:off x="5005281" y="7014150"/>
              <a:ext cx="5740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4387090-A542-7CAA-ED58-EB239537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554" y="5581553"/>
              <a:ext cx="673364" cy="11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8A5BE00-2753-E6F0-68DC-B4D0EEDBAC99}"/>
              </a:ext>
            </a:extLst>
          </p:cNvPr>
          <p:cNvGrpSpPr/>
          <p:nvPr/>
        </p:nvGrpSpPr>
        <p:grpSpPr>
          <a:xfrm>
            <a:off x="23952" y="2774454"/>
            <a:ext cx="15815365" cy="3525284"/>
            <a:chOff x="-275596" y="2774454"/>
            <a:chExt cx="15815365" cy="35252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2AC1C6-D70D-DD38-622B-3DB1A05A3AEB}"/>
                </a:ext>
              </a:extLst>
            </p:cNvPr>
            <p:cNvGrpSpPr/>
            <p:nvPr/>
          </p:nvGrpSpPr>
          <p:grpSpPr>
            <a:xfrm>
              <a:off x="4195003" y="4857698"/>
              <a:ext cx="1097280" cy="915406"/>
              <a:chOff x="4608434" y="2864031"/>
              <a:chExt cx="1097280" cy="9154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752DCD0-12CD-208B-B86B-6A12CD7BD0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8434" y="2864031"/>
                <a:ext cx="1097280" cy="915406"/>
                <a:chOff x="2443457" y="1577463"/>
                <a:chExt cx="681978" cy="5689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F61EF3-6B48-F313-3418-03AF8385D495}"/>
                    </a:ext>
                  </a:extLst>
                </p:cNvPr>
                <p:cNvSpPr/>
                <p:nvPr/>
              </p:nvSpPr>
              <p:spPr>
                <a:xfrm>
                  <a:off x="2443457" y="1577463"/>
                  <a:ext cx="113663" cy="113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590EBF-9CCF-33C1-E2A4-C04218B359F8}"/>
                    </a:ext>
                  </a:extLst>
                </p:cNvPr>
                <p:cNvSpPr/>
                <p:nvPr/>
              </p:nvSpPr>
              <p:spPr>
                <a:xfrm>
                  <a:off x="2557120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623F503-5E10-7164-CB49-A6AEED32FB17}"/>
                    </a:ext>
                  </a:extLst>
                </p:cNvPr>
                <p:cNvSpPr/>
                <p:nvPr/>
              </p:nvSpPr>
              <p:spPr>
                <a:xfrm>
                  <a:off x="2670783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EDE51C-62B9-5B14-5BEE-D8FCB075F990}"/>
                    </a:ext>
                  </a:extLst>
                </p:cNvPr>
                <p:cNvSpPr/>
                <p:nvPr/>
              </p:nvSpPr>
              <p:spPr>
                <a:xfrm>
                  <a:off x="2784446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171F7F6-E025-BE71-BA4F-920F514F0977}"/>
                    </a:ext>
                  </a:extLst>
                </p:cNvPr>
                <p:cNvSpPr/>
                <p:nvPr/>
              </p:nvSpPr>
              <p:spPr>
                <a:xfrm>
                  <a:off x="2898109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1947FC-B7C6-4EF4-038E-5B330626521B}"/>
                    </a:ext>
                  </a:extLst>
                </p:cNvPr>
                <p:cNvSpPr/>
                <p:nvPr/>
              </p:nvSpPr>
              <p:spPr>
                <a:xfrm>
                  <a:off x="3011772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9D2DBF5-F1B1-C0D3-9006-B04577A9CC43}"/>
                    </a:ext>
                  </a:extLst>
                </p:cNvPr>
                <p:cNvSpPr/>
                <p:nvPr/>
              </p:nvSpPr>
              <p:spPr>
                <a:xfrm>
                  <a:off x="2443457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E64CEC0-7DFA-B2BF-DC6D-778157CC998D}"/>
                    </a:ext>
                  </a:extLst>
                </p:cNvPr>
                <p:cNvSpPr/>
                <p:nvPr/>
              </p:nvSpPr>
              <p:spPr>
                <a:xfrm>
                  <a:off x="2557120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CE4DD6-32D1-828F-0C35-31167C7C0073}"/>
                    </a:ext>
                  </a:extLst>
                </p:cNvPr>
                <p:cNvSpPr/>
                <p:nvPr/>
              </p:nvSpPr>
              <p:spPr>
                <a:xfrm>
                  <a:off x="2670783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893BDC-5B77-D3F0-87E1-218F625D4B5A}"/>
                    </a:ext>
                  </a:extLst>
                </p:cNvPr>
                <p:cNvSpPr/>
                <p:nvPr/>
              </p:nvSpPr>
              <p:spPr>
                <a:xfrm>
                  <a:off x="2784446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78060E-64CD-1CD2-F851-A1C098A56E4E}"/>
                    </a:ext>
                  </a:extLst>
                </p:cNvPr>
                <p:cNvSpPr/>
                <p:nvPr/>
              </p:nvSpPr>
              <p:spPr>
                <a:xfrm>
                  <a:off x="2898109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A63A3B6-CEA3-2BE2-A132-AEE424AE2568}"/>
                    </a:ext>
                  </a:extLst>
                </p:cNvPr>
                <p:cNvSpPr/>
                <p:nvPr/>
              </p:nvSpPr>
              <p:spPr>
                <a:xfrm>
                  <a:off x="3011772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4A8E964-A148-ABB9-CC38-4BC42D5A1CB2}"/>
                    </a:ext>
                  </a:extLst>
                </p:cNvPr>
                <p:cNvSpPr/>
                <p:nvPr/>
              </p:nvSpPr>
              <p:spPr>
                <a:xfrm>
                  <a:off x="2443457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51559E4-AC49-32D9-B5A8-C7320C39C52E}"/>
                    </a:ext>
                  </a:extLst>
                </p:cNvPr>
                <p:cNvSpPr/>
                <p:nvPr/>
              </p:nvSpPr>
              <p:spPr>
                <a:xfrm>
                  <a:off x="2557120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8340538-44D5-163B-B8B1-40ED941DAB35}"/>
                    </a:ext>
                  </a:extLst>
                </p:cNvPr>
                <p:cNvSpPr/>
                <p:nvPr/>
              </p:nvSpPr>
              <p:spPr>
                <a:xfrm>
                  <a:off x="2670783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23659A-A7D4-0E54-E373-8BE392377AFA}"/>
                    </a:ext>
                  </a:extLst>
                </p:cNvPr>
                <p:cNvSpPr/>
                <p:nvPr/>
              </p:nvSpPr>
              <p:spPr>
                <a:xfrm>
                  <a:off x="2784446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526B329-03D0-2487-AFDD-F169A20A82B6}"/>
                    </a:ext>
                  </a:extLst>
                </p:cNvPr>
                <p:cNvSpPr/>
                <p:nvPr/>
              </p:nvSpPr>
              <p:spPr>
                <a:xfrm>
                  <a:off x="2898109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059570-695E-59C0-9BF9-2C9B6D561A8A}"/>
                    </a:ext>
                  </a:extLst>
                </p:cNvPr>
                <p:cNvSpPr/>
                <p:nvPr/>
              </p:nvSpPr>
              <p:spPr>
                <a:xfrm>
                  <a:off x="3011772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016F-7D08-CCCC-4CC5-BC9C3A563D80}"/>
                  </a:ext>
                </a:extLst>
              </p:cNvPr>
              <p:cNvSpPr txBox="1"/>
              <p:nvPr/>
            </p:nvSpPr>
            <p:spPr>
              <a:xfrm>
                <a:off x="4921651" y="3156323"/>
                <a:ext cx="5100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3ECA6D-E29C-0C92-E9B0-742F5692EB2E}"/>
                </a:ext>
              </a:extLst>
            </p:cNvPr>
            <p:cNvSpPr/>
            <p:nvPr/>
          </p:nvSpPr>
          <p:spPr>
            <a:xfrm>
              <a:off x="1668787" y="3146565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169DA38-6139-C13F-499D-61266FA5FE9D}"/>
                </a:ext>
              </a:extLst>
            </p:cNvPr>
            <p:cNvSpPr/>
            <p:nvPr/>
          </p:nvSpPr>
          <p:spPr>
            <a:xfrm>
              <a:off x="3054550" y="314085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ED1538-A8BE-F144-C09F-B0718123E76F}"/>
                </a:ext>
              </a:extLst>
            </p:cNvPr>
            <p:cNvGrpSpPr/>
            <p:nvPr/>
          </p:nvGrpSpPr>
          <p:grpSpPr>
            <a:xfrm>
              <a:off x="4496427" y="2774454"/>
              <a:ext cx="400110" cy="1126221"/>
              <a:chOff x="7149861" y="3414798"/>
              <a:chExt cx="400110" cy="112622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ED86F37-B3CF-DC7B-A2C4-3099381CB8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09574" y="3414798"/>
                <a:ext cx="182880" cy="1126221"/>
                <a:chOff x="2857113" y="656513"/>
                <a:chExt cx="113669" cy="70000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CB2FB5-6CFC-AB5F-C51D-817C12CAF4CF}"/>
                    </a:ext>
                  </a:extLst>
                </p:cNvPr>
                <p:cNvSpPr/>
                <p:nvPr/>
              </p:nvSpPr>
              <p:spPr>
                <a:xfrm>
                  <a:off x="2857119" y="656513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279B57-A4DC-C65F-A528-BEAA5618DE12}"/>
                    </a:ext>
                  </a:extLst>
                </p:cNvPr>
                <p:cNvSpPr/>
                <p:nvPr/>
              </p:nvSpPr>
              <p:spPr>
                <a:xfrm>
                  <a:off x="2857119" y="77089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5B8DE5E-601E-3966-A694-B922E0A512D1}"/>
                    </a:ext>
                  </a:extLst>
                </p:cNvPr>
                <p:cNvSpPr/>
                <p:nvPr/>
              </p:nvSpPr>
              <p:spPr>
                <a:xfrm>
                  <a:off x="2857114" y="889301"/>
                  <a:ext cx="113663" cy="113663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4900481-C8CF-D61C-A8F5-3607DB7A46A7}"/>
                    </a:ext>
                  </a:extLst>
                </p:cNvPr>
                <p:cNvSpPr/>
                <p:nvPr/>
              </p:nvSpPr>
              <p:spPr>
                <a:xfrm>
                  <a:off x="2857113" y="124285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ECADBB-B498-6711-FA10-0138ACA14834}"/>
                  </a:ext>
                </a:extLst>
              </p:cNvPr>
              <p:cNvSpPr txBox="1"/>
              <p:nvPr/>
            </p:nvSpPr>
            <p:spPr>
              <a:xfrm rot="16200000">
                <a:off x="7094914" y="3926397"/>
                <a:ext cx="5100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77304C3-A809-D81B-1671-F40454E1C652}"/>
                </a:ext>
              </a:extLst>
            </p:cNvPr>
            <p:cNvSpPr/>
            <p:nvPr/>
          </p:nvSpPr>
          <p:spPr>
            <a:xfrm>
              <a:off x="1686631" y="522718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F5D7A77-8BC2-04B6-3857-2B9207C0D6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05254" y="3144505"/>
              <a:ext cx="1097280" cy="182880"/>
              <a:chOff x="3986296" y="2664266"/>
              <a:chExt cx="681978" cy="113663"/>
            </a:xfrm>
          </p:grpSpPr>
          <p:sp>
            <p:nvSpPr>
              <p:cNvPr id="70" name="Rectangle 148">
                <a:extLst>
                  <a:ext uri="{FF2B5EF4-FFF2-40B4-BE49-F238E27FC236}">
                    <a16:creationId xmlns:a16="http://schemas.microsoft.com/office/drawing/2014/main" id="{5740C7EC-94FF-9405-7B0D-C823C3DDAC7F}"/>
                  </a:ext>
                </a:extLst>
              </p:cNvPr>
              <p:cNvSpPr/>
              <p:nvPr/>
            </p:nvSpPr>
            <p:spPr>
              <a:xfrm>
                <a:off x="3986296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Rectangle 149">
                <a:extLst>
                  <a:ext uri="{FF2B5EF4-FFF2-40B4-BE49-F238E27FC236}">
                    <a16:creationId xmlns:a16="http://schemas.microsoft.com/office/drawing/2014/main" id="{B7C66AC3-C8FB-6BAB-51C9-60891CAA5810}"/>
                  </a:ext>
                </a:extLst>
              </p:cNvPr>
              <p:cNvSpPr/>
              <p:nvPr/>
            </p:nvSpPr>
            <p:spPr>
              <a:xfrm>
                <a:off x="4099959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Rectangle 150">
                <a:extLst>
                  <a:ext uri="{FF2B5EF4-FFF2-40B4-BE49-F238E27FC236}">
                    <a16:creationId xmlns:a16="http://schemas.microsoft.com/office/drawing/2014/main" id="{08AD2467-EFCB-5A1F-8E44-3E85FC392B96}"/>
                  </a:ext>
                </a:extLst>
              </p:cNvPr>
              <p:cNvSpPr/>
              <p:nvPr/>
            </p:nvSpPr>
            <p:spPr>
              <a:xfrm>
                <a:off x="4213622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Rectangle 151">
                <a:extLst>
                  <a:ext uri="{FF2B5EF4-FFF2-40B4-BE49-F238E27FC236}">
                    <a16:creationId xmlns:a16="http://schemas.microsoft.com/office/drawing/2014/main" id="{9EB9A0BB-459C-926F-B7C4-A80436BA1789}"/>
                  </a:ext>
                </a:extLst>
              </p:cNvPr>
              <p:cNvSpPr/>
              <p:nvPr/>
            </p:nvSpPr>
            <p:spPr>
              <a:xfrm>
                <a:off x="4327285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Rectangle 152">
                <a:extLst>
                  <a:ext uri="{FF2B5EF4-FFF2-40B4-BE49-F238E27FC236}">
                    <a16:creationId xmlns:a16="http://schemas.microsoft.com/office/drawing/2014/main" id="{F3A8CD70-A3DB-53DC-6533-3E92C2A7E18F}"/>
                  </a:ext>
                </a:extLst>
              </p:cNvPr>
              <p:cNvSpPr/>
              <p:nvPr/>
            </p:nvSpPr>
            <p:spPr>
              <a:xfrm>
                <a:off x="4440948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5" name="Rectangle 153">
                <a:extLst>
                  <a:ext uri="{FF2B5EF4-FFF2-40B4-BE49-F238E27FC236}">
                    <a16:creationId xmlns:a16="http://schemas.microsoft.com/office/drawing/2014/main" id="{41A4B100-7E09-AA7A-8F93-BC44B9CA2159}"/>
                  </a:ext>
                </a:extLst>
              </p:cNvPr>
              <p:cNvSpPr/>
              <p:nvPr/>
            </p:nvSpPr>
            <p:spPr>
              <a:xfrm>
                <a:off x="4554611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/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/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rgbClr val="FF26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blipFill>
                  <a:blip r:embed="rId6"/>
                  <a:stretch>
                    <a:fillRect l="-4082" r="-1224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D67D45A0-B42D-0053-339C-92ABD796883B}"/>
                </a:ext>
              </a:extLst>
            </p:cNvPr>
            <p:cNvSpPr/>
            <p:nvPr/>
          </p:nvSpPr>
          <p:spPr>
            <a:xfrm>
              <a:off x="9164436" y="2975078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952456B-14EF-035C-E259-0BCF7CB9B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243" y="3606136"/>
              <a:ext cx="457177" cy="322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0783149-A084-E0A8-FC53-3C45477D89E0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2756317" y="339308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B707B2-23E4-9C41-5B80-F8B74B9028E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21" y="5046642"/>
              <a:ext cx="449766" cy="270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967615-AD1A-6950-645A-1A2D973AC276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774161" y="5479410"/>
              <a:ext cx="13679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BB31F57-440E-DC79-7C4E-4D67A4AAB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183" y="3231105"/>
              <a:ext cx="22470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F6FC45B-7CEE-3E3E-07A0-3CB6F9C1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7" y="3418778"/>
              <a:ext cx="1950052" cy="18063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6A2684-1F6D-4F5A-A25C-EB4979CA46A8}"/>
                </a:ext>
              </a:extLst>
            </p:cNvPr>
            <p:cNvGrpSpPr/>
            <p:nvPr/>
          </p:nvGrpSpPr>
          <p:grpSpPr>
            <a:xfrm>
              <a:off x="7444399" y="5223378"/>
              <a:ext cx="1091008" cy="186373"/>
              <a:chOff x="9061596" y="2586318"/>
              <a:chExt cx="1091008" cy="18637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C94211A-0FFB-28C1-702A-571F80BD43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38204" y="2586318"/>
                <a:ext cx="914400" cy="182880"/>
                <a:chOff x="15771192" y="2959066"/>
                <a:chExt cx="568315" cy="113663"/>
              </a:xfrm>
            </p:grpSpPr>
            <p:sp>
              <p:nvSpPr>
                <p:cNvPr id="93" name="Rectangle 149">
                  <a:extLst>
                    <a:ext uri="{FF2B5EF4-FFF2-40B4-BE49-F238E27FC236}">
                      <a16:creationId xmlns:a16="http://schemas.microsoft.com/office/drawing/2014/main" id="{A25414BD-43FE-1BA8-2526-AB2BCA45CBE0}"/>
                    </a:ext>
                  </a:extLst>
                </p:cNvPr>
                <p:cNvSpPr/>
                <p:nvPr/>
              </p:nvSpPr>
              <p:spPr>
                <a:xfrm>
                  <a:off x="15771192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4" name="Rectangle 150">
                  <a:extLst>
                    <a:ext uri="{FF2B5EF4-FFF2-40B4-BE49-F238E27FC236}">
                      <a16:creationId xmlns:a16="http://schemas.microsoft.com/office/drawing/2014/main" id="{F84DE441-C986-98B3-C5B7-0C0B23819FB9}"/>
                    </a:ext>
                  </a:extLst>
                </p:cNvPr>
                <p:cNvSpPr/>
                <p:nvPr/>
              </p:nvSpPr>
              <p:spPr>
                <a:xfrm>
                  <a:off x="15884855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5" name="Rectangle 151">
                  <a:extLst>
                    <a:ext uri="{FF2B5EF4-FFF2-40B4-BE49-F238E27FC236}">
                      <a16:creationId xmlns:a16="http://schemas.microsoft.com/office/drawing/2014/main" id="{184BCE58-FEC4-0787-F331-F62F5835DEB2}"/>
                    </a:ext>
                  </a:extLst>
                </p:cNvPr>
                <p:cNvSpPr/>
                <p:nvPr/>
              </p:nvSpPr>
              <p:spPr>
                <a:xfrm>
                  <a:off x="15998518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6" name="Rectangle 152">
                  <a:extLst>
                    <a:ext uri="{FF2B5EF4-FFF2-40B4-BE49-F238E27FC236}">
                      <a16:creationId xmlns:a16="http://schemas.microsoft.com/office/drawing/2014/main" id="{C43F1135-9193-7500-D1E5-27A406741E04}"/>
                    </a:ext>
                  </a:extLst>
                </p:cNvPr>
                <p:cNvSpPr/>
                <p:nvPr/>
              </p:nvSpPr>
              <p:spPr>
                <a:xfrm>
                  <a:off x="16112181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7" name="Rectangle 153">
                  <a:extLst>
                    <a:ext uri="{FF2B5EF4-FFF2-40B4-BE49-F238E27FC236}">
                      <a16:creationId xmlns:a16="http://schemas.microsoft.com/office/drawing/2014/main" id="{902FA836-5FD9-B49B-A062-07CFAA58E070}"/>
                    </a:ext>
                  </a:extLst>
                </p:cNvPr>
                <p:cNvSpPr/>
                <p:nvPr/>
              </p:nvSpPr>
              <p:spPr>
                <a:xfrm>
                  <a:off x="16225844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92" name="Rectangle 149">
                <a:extLst>
                  <a:ext uri="{FF2B5EF4-FFF2-40B4-BE49-F238E27FC236}">
                    <a16:creationId xmlns:a16="http://schemas.microsoft.com/office/drawing/2014/main" id="{CEC95C18-8018-AED3-55BB-C865306D91F5}"/>
                  </a:ext>
                </a:extLst>
              </p:cNvPr>
              <p:cNvSpPr/>
              <p:nvPr/>
            </p:nvSpPr>
            <p:spPr>
              <a:xfrm>
                <a:off x="9061596" y="2589811"/>
                <a:ext cx="182880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E08420-6DCE-751D-7652-B47169BA96BD}"/>
                </a:ext>
              </a:extLst>
            </p:cNvPr>
            <p:cNvCxnSpPr>
              <a:cxnSpLocks/>
            </p:cNvCxnSpPr>
            <p:nvPr/>
          </p:nvCxnSpPr>
          <p:spPr>
            <a:xfrm>
              <a:off x="5380170" y="5314814"/>
              <a:ext cx="1881349" cy="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AF082A2-EAB5-C0F5-38C6-F498F937E056}"/>
                </a:ext>
              </a:extLst>
            </p:cNvPr>
            <p:cNvCxnSpPr>
              <a:cxnSpLocks/>
            </p:cNvCxnSpPr>
            <p:nvPr/>
          </p:nvCxnSpPr>
          <p:spPr>
            <a:xfrm>
              <a:off x="5136847" y="3377323"/>
              <a:ext cx="2263212" cy="1802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EBFA54-8369-FEFD-5E3F-7D139871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126" y="3221966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/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blipFill>
                  <a:blip r:embed="rId7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/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blipFill>
                  <a:blip r:embed="rId8"/>
                  <a:stretch>
                    <a:fillRect r="-1333"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/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𝐇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representations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/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𝐦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Node’s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probability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being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classified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into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5357" r="-1748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/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/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blipFill>
                  <a:blip r:embed="rId12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84B9C42-C7C6-FE99-9466-2882A011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346" y="3928893"/>
              <a:ext cx="1280160" cy="649356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3B66AA7-CEE1-66FA-622B-F69D3824F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847" y="338415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6B419EF-49F9-A552-43C2-3EC4929BA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691" y="3231105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/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Label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blipFill>
                  <a:blip r:embed="rId15"/>
                  <a:stretch>
                    <a:fillRect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09F927B-4F96-43C2-3675-8D2A8AE8F80C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11585361" y="3182210"/>
              <a:ext cx="2302835" cy="0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69A7775-B22A-8240-5F2F-414FE06B6A93}"/>
              </a:ext>
            </a:extLst>
          </p:cNvPr>
          <p:cNvGrpSpPr/>
          <p:nvPr/>
        </p:nvGrpSpPr>
        <p:grpSpPr>
          <a:xfrm>
            <a:off x="12421389" y="3418778"/>
            <a:ext cx="2946670" cy="2132220"/>
            <a:chOff x="12090309" y="3418778"/>
            <a:chExt cx="2946670" cy="2132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/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blipFill>
                  <a:blip r:embed="rId16"/>
                  <a:stretch>
                    <a:fillRect l="-2000" t="-25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465E190-B6ED-88E0-6C58-3C3784AC20A2}"/>
                </a:ext>
              </a:extLst>
            </p:cNvPr>
            <p:cNvSpPr/>
            <p:nvPr/>
          </p:nvSpPr>
          <p:spPr>
            <a:xfrm>
              <a:off x="12616054" y="5046540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748ADF1-1C14-1B66-D0C5-C61AF644E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5744" y="5293428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E2FA5FE-481A-F399-DDAF-9124CFF6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0309" y="5302567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7FE492-146C-4EEF-B666-ADA55EB833A0}"/>
                </a:ext>
              </a:extLst>
            </p:cNvPr>
            <p:cNvCxnSpPr>
              <a:cxnSpLocks/>
              <a:stCxn id="142" idx="0"/>
            </p:cNvCxnSpPr>
            <p:nvPr/>
          </p:nvCxnSpPr>
          <p:spPr>
            <a:xfrm flipV="1">
              <a:off x="14729232" y="3418778"/>
              <a:ext cx="0" cy="1553663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F12B44C-23A6-4DCE-1F85-8A3E1F3A4466}"/>
              </a:ext>
            </a:extLst>
          </p:cNvPr>
          <p:cNvSpPr txBox="1"/>
          <p:nvPr/>
        </p:nvSpPr>
        <p:spPr>
          <a:xfrm>
            <a:off x="1123625" y="8558408"/>
            <a:ext cx="13992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Colfax" panose="020B0304000000010002" pitchFamily="34" charset="0"/>
              </a:rPr>
              <a:t>Liu</a:t>
            </a:r>
            <a:r>
              <a:rPr lang="en-US" sz="2400" dirty="0">
                <a:latin typeface="Colfax" panose="020B0304000000010002" pitchFamily="34" charset="0"/>
              </a:rPr>
              <a:t>, et al. "</a:t>
            </a:r>
            <a:r>
              <a:rPr lang="en-US" sz="2400" b="1" dirty="0">
                <a:solidFill>
                  <a:srgbClr val="C00000"/>
                </a:solidFill>
                <a:latin typeface="Colfax" panose="020B0304000000010002" pitchFamily="34" charset="0"/>
              </a:rPr>
              <a:t>Rationalizing Graph Neural Networks with Data Augmentation</a:t>
            </a:r>
            <a:r>
              <a:rPr lang="en-US" sz="2400" dirty="0">
                <a:latin typeface="Colfax" panose="020B0304000000010002" pitchFamily="34" charset="0"/>
              </a:rPr>
              <a:t>." </a:t>
            </a:r>
            <a:r>
              <a:rPr lang="en-US" altLang="zh-CN" sz="2400" dirty="0">
                <a:latin typeface="Colfax" panose="020B0304000000010002" pitchFamily="34" charset="0"/>
              </a:rPr>
              <a:t>TKDD</a:t>
            </a:r>
            <a:r>
              <a:rPr lang="en-US" sz="2400" dirty="0">
                <a:latin typeface="Colfax" panose="020B0304000000010002" pitchFamily="34" charset="0"/>
              </a:rPr>
              <a:t>, 202</a:t>
            </a:r>
            <a:r>
              <a:rPr lang="en-US" altLang="zh-CN" sz="2400" dirty="0">
                <a:latin typeface="Colfax" panose="020B0304000000010002" pitchFamily="34" charset="0"/>
              </a:rPr>
              <a:t>4</a:t>
            </a:r>
            <a:r>
              <a:rPr lang="en-US" sz="2400" dirty="0">
                <a:latin typeface="Colfax" panose="020B0304000000010002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4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(Regression)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5317"/>
              </p:ext>
            </p:extLst>
          </p:nvPr>
        </p:nvGraphicFramePr>
        <p:xfrm>
          <a:off x="286872" y="1636765"/>
          <a:ext cx="5789901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GlassTemp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7623B9-005D-618C-A893-E3565523E97A}"/>
              </a:ext>
            </a:extLst>
          </p:cNvPr>
          <p:cNvSpPr txBox="1"/>
          <p:nvPr/>
        </p:nvSpPr>
        <p:spPr>
          <a:xfrm>
            <a:off x="275045" y="6014251"/>
            <a:ext cx="2670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 transition temperature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7CC28-4264-FBCE-5830-3279160E01D6}"/>
              </a:ext>
            </a:extLst>
          </p:cNvPr>
          <p:cNvSpPr txBox="1"/>
          <p:nvPr/>
        </p:nvSpPr>
        <p:spPr>
          <a:xfrm>
            <a:off x="3242132" y="6032654"/>
            <a:ext cx="267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55D93-C134-1A2F-F312-6DC5005DBDC1}"/>
              </a:ext>
            </a:extLst>
          </p:cNvPr>
          <p:cNvSpPr txBox="1"/>
          <p:nvPr/>
        </p:nvSpPr>
        <p:spPr>
          <a:xfrm>
            <a:off x="278480" y="8308694"/>
            <a:ext cx="267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20C1-A9BA-8945-73F0-44E25FB5F146}"/>
              </a:ext>
            </a:extLst>
          </p:cNvPr>
          <p:cNvSpPr txBox="1"/>
          <p:nvPr/>
        </p:nvSpPr>
        <p:spPr>
          <a:xfrm>
            <a:off x="3230926" y="8308693"/>
            <a:ext cx="28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DF01E-A934-8F1C-EF3B-E26D6ED8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92693" y="4262431"/>
            <a:ext cx="2661219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7A9C-E468-4BDB-78A7-D0D198B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61192" y="4262431"/>
            <a:ext cx="2799955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CC50E-EFB8-F1C7-7CE2-203958BD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91134" y="6922228"/>
            <a:ext cx="2667151" cy="146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740AF-1A5F-318E-9ADD-DDA0C127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46862" y="6922228"/>
            <a:ext cx="2825180" cy="146304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02755"/>
              </p:ext>
            </p:extLst>
          </p:nvPr>
        </p:nvGraphicFramePr>
        <p:xfrm>
          <a:off x="6362607" y="1636765"/>
          <a:ext cx="9620297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712939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39060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RMSE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GlassTemp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Perm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DIR</a:t>
                      </a:r>
                    </a:p>
                    <a:p>
                      <a:r>
                        <a:rPr lang="en-US" altLang="zh-CN" sz="2000" dirty="0"/>
                        <a:t>(Wu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87.8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2,028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StableGNN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(Fan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48.8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1,219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IRM</a:t>
                      </a:r>
                    </a:p>
                    <a:p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Arjovsky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46.1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64.2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U-</a:t>
                      </a:r>
                      <a:r>
                        <a:rPr lang="en-US" altLang="zh-CN" sz="2000" dirty="0" err="1"/>
                        <a:t>NetsPool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(Gao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44.9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63.4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865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SelfAttnPool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(Lee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43.5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1,251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sz="2000" b="0" dirty="0"/>
                        <a:t>GREA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w/o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Replace</a:t>
                      </a:r>
                      <a:endParaRPr lang="en-US" sz="20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60.6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64.0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9.0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1,556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45105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GREA</a:t>
                      </a:r>
                      <a:endParaRPr lang="en-US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42.6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60.2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8.6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524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A0A3EF8-57CC-B268-B1C7-6816BC07B793}"/>
              </a:ext>
            </a:extLst>
          </p:cNvPr>
          <p:cNvSpPr txBox="1"/>
          <p:nvPr/>
        </p:nvSpPr>
        <p:spPr>
          <a:xfrm>
            <a:off x="6336757" y="6902077"/>
            <a:ext cx="9919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altLang="zh-CN" sz="2400" baseline="30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(i.e.,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polymer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properties).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GCN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Kipf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Welling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(Xu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paper.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(Classification)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12418"/>
              </p:ext>
            </p:extLst>
          </p:nvPr>
        </p:nvGraphicFramePr>
        <p:xfrm>
          <a:off x="286872" y="1636765"/>
          <a:ext cx="5789901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1928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586359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HIV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41,127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25.5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ToxCast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8,576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18.8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Tox21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7,831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BBBP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2,039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BACE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1,513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61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ClinTox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1,477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0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SIDER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05072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39819"/>
              </p:ext>
            </p:extLst>
          </p:nvPr>
        </p:nvGraphicFramePr>
        <p:xfrm>
          <a:off x="6362607" y="1636765"/>
          <a:ext cx="9620297" cy="3886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483339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38452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  <a:p>
                      <a:r>
                        <a:rPr lang="en-US" altLang="zh-CN" sz="2300" dirty="0"/>
                        <a:t>(Higher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is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better)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HIV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ToxCast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Tox21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BBBP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.7466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.5954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.4727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.7218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.6520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.6709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.7733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.6510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.7563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.6599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.6892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94992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GREA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w/o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.7377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.6614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.7808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.6736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430883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.7794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.6662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.7822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.6986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4D07F8-5C18-F4A1-ECBB-2C522596222A}"/>
              </a:ext>
            </a:extLst>
          </p:cNvPr>
          <p:cNvSpPr txBox="1"/>
          <p:nvPr/>
        </p:nvSpPr>
        <p:spPr>
          <a:xfrm>
            <a:off x="261437" y="5999130"/>
            <a:ext cx="5789902" cy="1233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ogbg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https://ogb.stanford.edu/docs/graphprop/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16" name="Table 14">
            <a:extLst>
              <a:ext uri="{FF2B5EF4-FFF2-40B4-BE49-F238E27FC236}">
                <a16:creationId xmlns:a16="http://schemas.microsoft.com/office/drawing/2014/main" id="{E343CF4E-4EAC-F703-755A-DF54270AC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1816"/>
              </p:ext>
            </p:extLst>
          </p:nvPr>
        </p:nvGraphicFramePr>
        <p:xfrm>
          <a:off x="6362607" y="5572623"/>
          <a:ext cx="8136958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</a:tblGrid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BACE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ClinTox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SIDER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.6251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.5331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.5644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.7757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.8450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.6181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.7383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.8291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.5718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.7947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.8819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.6035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8762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0" dirty="0"/>
                        <a:t>GREA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w/o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Replace</a:t>
                      </a:r>
                      <a:endParaRPr lang="en-US" sz="23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.7655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.8708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.6222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4058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.8191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.8961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.6316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4924829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limited.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</a:rPr>
              <a:t>explainability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graph-level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tasks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5D17D-56E8-B543-A5D5-389CE1F6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1" y="4735289"/>
            <a:ext cx="7429500" cy="406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AF79A-80B7-9B05-338B-CE5433BC7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34" y="4735289"/>
            <a:ext cx="7429500" cy="343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i.e.,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150" y="2605548"/>
            <a:ext cx="9421705" cy="935256"/>
          </a:xfrm>
        </p:spPr>
        <p:txBody>
          <a:bodyPr/>
          <a:lstStyle/>
          <a:p>
            <a:pPr>
              <a:lnSpc>
                <a:spcPts val="4200"/>
              </a:lnSpc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 from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 tasks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could </a:t>
            </a:r>
            <a:r>
              <a:rPr lang="en-US" altLang="zh-CN" sz="2800" dirty="0">
                <a:solidFill>
                  <a:srgbClr val="FF2600"/>
                </a:solidFill>
              </a:rPr>
              <a:t>not be aligned or even conflicting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with 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Parameter-Centric</a:t>
            </a:r>
            <a:r>
              <a:rPr lang="zh-CN" altLang="en-US" sz="4400" dirty="0"/>
              <a:t> </a:t>
            </a:r>
            <a:r>
              <a:rPr lang="en-US" altLang="zh-CN" sz="4400" dirty="0"/>
              <a:t>Transfer</a:t>
            </a:r>
            <a:r>
              <a:rPr lang="zh-CN" altLang="en-US" sz="4400" dirty="0"/>
              <a:t> </a:t>
            </a:r>
            <a:r>
              <a:rPr lang="en-US" altLang="zh-CN" sz="4400" dirty="0"/>
              <a:t>with</a:t>
            </a:r>
            <a:r>
              <a:rPr lang="zh-CN" altLang="en-US" sz="4400" dirty="0"/>
              <a:t> </a:t>
            </a:r>
            <a:r>
              <a:rPr lang="en-US" altLang="zh-CN" sz="4400" dirty="0">
                <a:highlight>
                  <a:srgbClr val="FFFF00"/>
                </a:highlight>
              </a:rPr>
              <a:t>Unlabeled</a:t>
            </a:r>
            <a:r>
              <a:rPr lang="zh-CN" altLang="en-US" sz="4400" dirty="0">
                <a:highlight>
                  <a:srgbClr val="FFFF00"/>
                </a:highlight>
              </a:rPr>
              <a:t> </a:t>
            </a:r>
            <a:r>
              <a:rPr lang="en-US" altLang="zh-CN" sz="4400" dirty="0">
                <a:highlight>
                  <a:srgbClr val="FFFF00"/>
                </a:highlight>
              </a:rPr>
              <a:t>Graphs</a:t>
            </a:r>
            <a:endParaRPr lang="en-US" sz="4400" dirty="0">
              <a:highlight>
                <a:srgbClr val="FFFF00"/>
              </a:highligh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86134-A867-08CB-B6A2-D489985F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6" y="2124169"/>
            <a:ext cx="4817327" cy="68580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8F30B3F-4AE5-F9B6-F827-33D96889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332829"/>
              </p:ext>
            </p:extLst>
          </p:nvPr>
        </p:nvGraphicFramePr>
        <p:xfrm>
          <a:off x="5700151" y="4042963"/>
          <a:ext cx="9792890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61434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831456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338286">
                <a:tc>
                  <a:txBody>
                    <a:bodyPr/>
                    <a:lstStyle/>
                    <a:p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Context</a:t>
                      </a:r>
                      <a:r>
                        <a:rPr lang="zh-CN" altLang="en-US" sz="24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(Reconstruction)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Prevalent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Maziarka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2020;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Zhang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2021)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3382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tasks: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zh-CN" altLang="en-US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Permeability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(Liu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2022)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D8A79-3D6B-45EC-3CE0-492336E1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8738442"/>
              </p:ext>
            </p:extLst>
          </p:nvPr>
        </p:nvGraphicFramePr>
        <p:xfrm>
          <a:off x="5700150" y="6070824"/>
          <a:ext cx="9792891" cy="201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72444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820447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202972">
                <a:tc>
                  <a:txBody>
                    <a:bodyPr/>
                    <a:lstStyle/>
                    <a:p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Contrastive</a:t>
                      </a:r>
                      <a:r>
                        <a:rPr lang="zh-CN" altLang="en-US" sz="24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learning</a:t>
                      </a:r>
                      <a:r>
                        <a:rPr lang="zh-CN" altLang="en-US" sz="2400" b="1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(Original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graph,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Perturbed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graph)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should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similar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representations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labels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69010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Bioisosteric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replacement: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Maintain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biological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properties</a:t>
                      </a:r>
                    </a:p>
                    <a:p>
                      <a:pPr marL="342900" marR="0" lvl="0" indent="-3429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Reduce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toxicity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(Brown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2014)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8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187" y="427044"/>
            <a:ext cx="5328495" cy="512064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-Centric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endParaRPr lang="en-US" sz="2800" dirty="0">
              <a:solidFill>
                <a:srgbClr val="FF26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8A380F95-E882-D0E5-7726-97CF91E7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4434" y="1572968"/>
            <a:ext cx="4572000" cy="6508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0C2069C-A5B0-F822-81C7-E85705D23756}"/>
              </a:ext>
            </a:extLst>
          </p:cNvPr>
          <p:cNvGrpSpPr/>
          <p:nvPr/>
        </p:nvGrpSpPr>
        <p:grpSpPr>
          <a:xfrm>
            <a:off x="5036434" y="171012"/>
            <a:ext cx="10230926" cy="8811157"/>
            <a:chOff x="5036434" y="171012"/>
            <a:chExt cx="10230926" cy="8811157"/>
          </a:xfrm>
        </p:grpSpPr>
        <p:pic>
          <p:nvPicPr>
            <p:cNvPr id="2053" name="Picture 2052">
              <a:extLst>
                <a:ext uri="{FF2B5EF4-FFF2-40B4-BE49-F238E27FC236}">
                  <a16:creationId xmlns:a16="http://schemas.microsoft.com/office/drawing/2014/main" id="{437FCAF5-C772-8C48-8192-113059A7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8408" y="939108"/>
              <a:ext cx="5462496" cy="77764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5" name="Text Placeholder 1">
              <a:extLst>
                <a:ext uri="{FF2B5EF4-FFF2-40B4-BE49-F238E27FC236}">
                  <a16:creationId xmlns:a16="http://schemas.microsoft.com/office/drawing/2014/main" id="{8420DB7C-8FE7-2F69-3E77-322873FD66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1953" y="171012"/>
              <a:ext cx="6415407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b="1" dirty="0">
                  <a:solidFill>
                    <a:srgbClr val="FF2600"/>
                  </a:solidFill>
                </a:rPr>
                <a:t>Data</a:t>
              </a:r>
              <a:r>
                <a:rPr lang="en-US" altLang="zh-CN" sz="3600" dirty="0">
                  <a:solidFill>
                    <a:srgbClr val="FF2600"/>
                  </a:solidFill>
                </a:rPr>
                <a:t>-Centric</a:t>
              </a:r>
              <a:r>
                <a:rPr lang="zh-CN" altLang="en-US" sz="3600" dirty="0">
                  <a:solidFill>
                    <a:srgbClr val="FF2600"/>
                  </a:solidFill>
                </a:rPr>
                <a:t> </a:t>
              </a:r>
              <a:r>
                <a:rPr lang="en-US" altLang="zh-CN" sz="3600" dirty="0">
                  <a:solidFill>
                    <a:srgbClr val="FF2600"/>
                  </a:solidFill>
                </a:rPr>
                <a:t>Transfer</a:t>
              </a:r>
              <a:endParaRPr lang="en-US" sz="3600" dirty="0">
                <a:solidFill>
                  <a:srgbClr val="FF2600"/>
                </a:solidFill>
              </a:endParaRPr>
            </a:p>
          </p:txBody>
        </p:sp>
        <p:sp>
          <p:nvSpPr>
            <p:cNvPr id="2058" name="Rounded Rectangle 2057">
              <a:extLst>
                <a:ext uri="{FF2B5EF4-FFF2-40B4-BE49-F238E27FC236}">
                  <a16:creationId xmlns:a16="http://schemas.microsoft.com/office/drawing/2014/main" id="{8B609161-E20F-7C37-EFDB-C102A420D7E4}"/>
                </a:ext>
              </a:extLst>
            </p:cNvPr>
            <p:cNvSpPr/>
            <p:nvPr/>
          </p:nvSpPr>
          <p:spPr>
            <a:xfrm>
              <a:off x="8982175" y="805812"/>
              <a:ext cx="6154961" cy="8176357"/>
            </a:xfrm>
            <a:prstGeom prst="roundRect">
              <a:avLst>
                <a:gd name="adj" fmla="val 4985"/>
              </a:avLst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507EFD93-40A8-CDDF-2A67-39ADDA5F8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434" y="805812"/>
              <a:ext cx="4143425" cy="767156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C1FE22B0-872D-684C-AB65-BF201684DCE7}"/>
                </a:ext>
              </a:extLst>
            </p:cNvPr>
            <p:cNvCxnSpPr>
              <a:cxnSpLocks/>
            </p:cNvCxnSpPr>
            <p:nvPr/>
          </p:nvCxnSpPr>
          <p:spPr>
            <a:xfrm>
              <a:off x="5036434" y="8081718"/>
              <a:ext cx="4291974" cy="900451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66F2682-E8FF-FEED-3B17-805D7EC1A3F7}"/>
                </a:ext>
              </a:extLst>
            </p:cNvPr>
            <p:cNvSpPr/>
            <p:nvPr/>
          </p:nvSpPr>
          <p:spPr>
            <a:xfrm>
              <a:off x="5376635" y="1182528"/>
              <a:ext cx="3308500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Adapt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unlabeled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to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target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tasks</a:t>
              </a:r>
              <a:endPara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78093C4-CED9-98E1-3B10-37A8871C2FD1}"/>
                </a:ext>
              </a:extLst>
            </p:cNvPr>
            <p:cNvSpPr/>
            <p:nvPr/>
          </p:nvSpPr>
          <p:spPr>
            <a:xfrm>
              <a:off x="5259215" y="3644627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Interpret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transferred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with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observable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endPara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4306B6C5-662A-9C76-9C5E-4064C4543B09}"/>
                </a:ext>
              </a:extLst>
            </p:cNvPr>
            <p:cNvSpPr/>
            <p:nvPr/>
          </p:nvSpPr>
          <p:spPr>
            <a:xfrm>
              <a:off x="5238743" y="6106726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Expert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can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evaluate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and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control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the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</a:t>
              </a:r>
              <a:endPara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Probabilistic 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8DBDFC-F5FE-EE73-08BA-4DBC77C84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4105" y="2318175"/>
            <a:ext cx="12801600" cy="58996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7E984-E0B0-14E2-EB9F-3F5569907E5C}"/>
              </a:ext>
            </a:extLst>
          </p:cNvPr>
          <p:cNvSpPr txBox="1"/>
          <p:nvPr/>
        </p:nvSpPr>
        <p:spPr>
          <a:xfrm>
            <a:off x="2314105" y="4859751"/>
            <a:ext cx="34424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Denoising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45F76-34ED-DFB0-978E-1899E82E363D}"/>
              </a:ext>
            </a:extLst>
          </p:cNvPr>
          <p:cNvSpPr txBox="1"/>
          <p:nvPr/>
        </p:nvSpPr>
        <p:spPr>
          <a:xfrm>
            <a:off x="1647728" y="2125636"/>
            <a:ext cx="477519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Diffusion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9454D7-A5EB-AFF3-E400-B42B7B4AEAEF}"/>
              </a:ext>
            </a:extLst>
          </p:cNvPr>
          <p:cNvGrpSpPr/>
          <p:nvPr/>
        </p:nvGrpSpPr>
        <p:grpSpPr>
          <a:xfrm>
            <a:off x="340659" y="5553696"/>
            <a:ext cx="10736446" cy="3095453"/>
            <a:chOff x="340659" y="5553696"/>
            <a:chExt cx="10736446" cy="3095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/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360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;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;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𝑦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)]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600" dirty="0" err="1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blipFill>
                  <a:blip r:embed="rId3"/>
                  <a:stretch>
                    <a:fillRect l="-921" r="-165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/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augmented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sufficiently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preserves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label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original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𝑦</m:t>
                      </m:r>
                    </m:oMath>
                  </a14:m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110" t="-6944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/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and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only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d>
                        <m:dPr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;</m:t>
                          </m:r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/>
                        </a:rPr>
                        <m:t>≤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;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𝐺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25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∀</m:t>
                      </m:r>
                      <m:acc>
                        <m:accPr>
                          <m:chr m:val="̅"/>
                          <m:ctrlP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where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(;)</m:t>
                      </m:r>
                    </m:oMath>
                  </a14:m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mutual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information.</a:t>
                  </a:r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blipFill>
                  <a:blip r:embed="rId5"/>
                  <a:stretch>
                    <a:fillRect l="-954" t="-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18A4DE-18E8-7F5E-2085-1D0AFCC33BD2}"/>
                </a:ext>
              </a:extLst>
            </p:cNvPr>
            <p:cNvCxnSpPr/>
            <p:nvPr/>
          </p:nvCxnSpPr>
          <p:spPr>
            <a:xfrm>
              <a:off x="5756552" y="6461637"/>
              <a:ext cx="303589" cy="261627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189191-4971-49CB-200C-A3FE7C59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0024" y="7263169"/>
              <a:ext cx="233082" cy="483635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0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B95FFB-503F-B0FD-FAD2-C7FED1279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F4A568-3B41-5179-3374-CFB3534A3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Generalized</a:t>
            </a:r>
            <a:r>
              <a:rPr lang="zh-CN" altLang="en-US" dirty="0"/>
              <a:t> </a:t>
            </a:r>
            <a:r>
              <a:rPr lang="en-US" altLang="zh-CN" dirty="0"/>
              <a:t>Abilities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D8AEB-E980-367A-B455-29B6555B587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pic>
        <p:nvPicPr>
          <p:cNvPr id="1026" name="Picture 2" descr="15 Things You Can Do With ChatGPT">
            <a:extLst>
              <a:ext uri="{FF2B5EF4-FFF2-40B4-BE49-F238E27FC236}">
                <a16:creationId xmlns:a16="http://schemas.microsoft.com/office/drawing/2014/main" id="{41C2B33C-571C-3C97-B4CB-8EF29EF36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917" y="4716163"/>
            <a:ext cx="5486401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74BA3F-9CFB-B4D2-8EED-D4703651C1E8}"/>
              </a:ext>
            </a:extLst>
          </p:cNvPr>
          <p:cNvSpPr txBox="1"/>
          <p:nvPr/>
        </p:nvSpPr>
        <p:spPr>
          <a:xfrm>
            <a:off x="5180635" y="1882263"/>
            <a:ext cx="10783194" cy="2575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800" dirty="0">
                <a:latin typeface="Helvetica Neue"/>
                <a:cs typeface="Helvetica Neue"/>
              </a:rPr>
              <a:t>What are the biggest differences between </a:t>
            </a:r>
            <a:r>
              <a:rPr lang="en-US" sz="2800" b="1" dirty="0">
                <a:latin typeface="Helvetica Neue"/>
                <a:cs typeface="Helvetica Neue"/>
              </a:rPr>
              <a:t>ChatGPT</a:t>
            </a:r>
            <a:r>
              <a:rPr lang="en-US" sz="2800" dirty="0">
                <a:latin typeface="Helvetica Neue"/>
                <a:cs typeface="Helvetica Neue"/>
              </a:rPr>
              <a:t> and </a:t>
            </a:r>
            <a:r>
              <a:rPr lang="en-US" sz="2800" b="1" dirty="0">
                <a:latin typeface="Helvetica Neue"/>
                <a:cs typeface="Helvetica Neue"/>
              </a:rPr>
              <a:t>previous language models</a:t>
            </a:r>
            <a:r>
              <a:rPr lang="en-US" sz="2800" dirty="0">
                <a:latin typeface="Helvetica Neue"/>
                <a:cs typeface="Helvetica Neue"/>
              </a:rPr>
              <a:t>?</a:t>
            </a:r>
          </a:p>
          <a:p>
            <a:pPr marL="457200" indent="-457200">
              <a:lnSpc>
                <a:spcPts val="4200"/>
              </a:lnSpc>
              <a:buFontTx/>
              <a:buChar char="-"/>
            </a:pPr>
            <a:r>
              <a:rPr lang="en-US" sz="2800" dirty="0">
                <a:latin typeface="Helvetica Neue"/>
                <a:cs typeface="Helvetica Neue"/>
              </a:rPr>
              <a:t>ChatGPT is a product that has 400 million weekly active users.</a:t>
            </a:r>
          </a:p>
          <a:p>
            <a:pPr marL="457200" indent="-457200">
              <a:lnSpc>
                <a:spcPts val="4200"/>
              </a:lnSpc>
              <a:buFontTx/>
              <a:buChar char="-"/>
            </a:pPr>
            <a:r>
              <a:rPr lang="en-US" sz="2800" dirty="0">
                <a:latin typeface="Helvetica Neue"/>
                <a:cs typeface="Helvetica Neue"/>
              </a:rPr>
              <a:t>It takes a wide range of inputs from diverse users.</a:t>
            </a:r>
          </a:p>
          <a:p>
            <a:pPr marL="457200" indent="-457200">
              <a:lnSpc>
                <a:spcPts val="4200"/>
              </a:lnSpc>
              <a:buFontTx/>
              <a:buChar char="-"/>
            </a:pPr>
            <a:r>
              <a:rPr lang="en-US" sz="2800" dirty="0">
                <a:latin typeface="Helvetica Neue"/>
                <a:cs typeface="Helvetica Neue"/>
              </a:rPr>
              <a:t>Its outputs may not be flawless but far from useless.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06ED966-90B0-E4AA-A8F1-B22E42FD787D}"/>
              </a:ext>
            </a:extLst>
          </p:cNvPr>
          <p:cNvGrpSpPr/>
          <p:nvPr/>
        </p:nvGrpSpPr>
        <p:grpSpPr>
          <a:xfrm>
            <a:off x="700149" y="1882263"/>
            <a:ext cx="4449489" cy="6734146"/>
            <a:chOff x="700149" y="1882263"/>
            <a:chExt cx="4449489" cy="6734146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53D3E78-5ABC-5C74-193F-0EC50DB9C0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01" y="7027332"/>
              <a:ext cx="3669132" cy="1589077"/>
            </a:xfrm>
            <a:prstGeom prst="roundRect">
              <a:avLst>
                <a:gd name="adj" fmla="val 10088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Unseen Distributions</a:t>
              </a:r>
            </a:p>
            <a:p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Unseen Instances</a:t>
              </a:r>
            </a:p>
            <a:p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Unseen Tasks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A162E1-88E7-9E60-CE5F-7D8FE1DE18D3}"/>
                </a:ext>
              </a:extLst>
            </p:cNvPr>
            <p:cNvSpPr txBox="1"/>
            <p:nvPr/>
          </p:nvSpPr>
          <p:spPr>
            <a:xfrm>
              <a:off x="700149" y="6393620"/>
              <a:ext cx="39052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Helvetica Neue"/>
                  <a:cs typeface="Helvetica Neue"/>
                </a:rPr>
                <a:t>Generalized Abilities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B65F62A1-51D6-4117-4601-A2523C629A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201" y="1882263"/>
              <a:ext cx="3669132" cy="868117"/>
            </a:xfrm>
            <a:prstGeom prst="roundRect">
              <a:avLst>
                <a:gd name="adj" fmla="val 1008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Observations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79D0E0-39D4-DEE5-95D2-CFAFE8E46D0D}"/>
                </a:ext>
              </a:extLst>
            </p:cNvPr>
            <p:cNvSpPr/>
            <p:nvPr/>
          </p:nvSpPr>
          <p:spPr>
            <a:xfrm>
              <a:off x="818201" y="4223540"/>
              <a:ext cx="914400" cy="9144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00" dirty="0">
                  <a:latin typeface="Helvetica Neue"/>
                  <a:cs typeface="Helvetica Neue"/>
                </a:rPr>
                <a:t>AI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117309E-7915-8E19-7311-04E7A5FB4766}"/>
                </a:ext>
              </a:extLst>
            </p:cNvPr>
            <p:cNvCxnSpPr>
              <a:endCxn id="19" idx="0"/>
            </p:cNvCxnSpPr>
            <p:nvPr/>
          </p:nvCxnSpPr>
          <p:spPr>
            <a:xfrm>
              <a:off x="1275401" y="2750380"/>
              <a:ext cx="0" cy="147316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AC730F15-3294-AAB9-C349-81DFA3077206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1275401" y="5137940"/>
              <a:ext cx="0" cy="125568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36435A7D-3C16-6CF4-1E26-63D08A9C9E7A}"/>
                </a:ext>
              </a:extLst>
            </p:cNvPr>
            <p:cNvCxnSpPr>
              <a:cxnSpLocks/>
              <a:stCxn id="28" idx="1"/>
              <a:endCxn id="17" idx="0"/>
            </p:cNvCxnSpPr>
            <p:nvPr/>
          </p:nvCxnSpPr>
          <p:spPr>
            <a:xfrm rot="10800000" flipV="1">
              <a:off x="2652767" y="3958790"/>
              <a:ext cx="2415074" cy="2434829"/>
            </a:xfrm>
            <a:prstGeom prst="curvedConnector2">
              <a:avLst/>
            </a:prstGeom>
            <a:ln w="38100" cmpd="sng">
              <a:solidFill>
                <a:schemeClr val="tx1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Left Brace 27">
              <a:extLst>
                <a:ext uri="{FF2B5EF4-FFF2-40B4-BE49-F238E27FC236}">
                  <a16:creationId xmlns:a16="http://schemas.microsoft.com/office/drawing/2014/main" id="{CFAF5F23-087B-A7A2-2CC6-758C57B263C1}"/>
                </a:ext>
              </a:extLst>
            </p:cNvPr>
            <p:cNvSpPr/>
            <p:nvPr/>
          </p:nvSpPr>
          <p:spPr>
            <a:xfrm>
              <a:off x="5067841" y="3649640"/>
              <a:ext cx="81797" cy="618302"/>
            </a:xfrm>
            <a:prstGeom prst="leftBrace">
              <a:avLst/>
            </a:prstGeom>
            <a:ln w="381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7064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D1E38-B27C-AF18-6989-6539010D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901656"/>
            <a:ext cx="14630400" cy="734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779059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/>
          <p:nvPr/>
        </p:nvCxnSpPr>
        <p:spPr>
          <a:xfrm flipH="1">
            <a:off x="14540753" y="3640833"/>
            <a:ext cx="574952" cy="12180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C615B-CA64-0E63-9060-ACB1B68E050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2796834" y="3209946"/>
            <a:ext cx="2018837" cy="734525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93058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22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50A11-0790-3E86-8C30-B8C11BC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1112408"/>
            <a:ext cx="14630400" cy="6274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348172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>
            <a:cxnSpLocks/>
          </p:cNvCxnSpPr>
          <p:nvPr/>
        </p:nvCxnSpPr>
        <p:spPr>
          <a:xfrm flipH="1">
            <a:off x="14483144" y="3209946"/>
            <a:ext cx="584750" cy="3036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069976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15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B662-5BE5-4E0B-F30A-21E5B2528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D531DD-A320-93E4-57AF-639F22F1B4E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Guide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Graph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Generation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(Denoising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Process)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Representations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Conditions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FB32C4-FB3E-BF0D-993F-E1FB792E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r>
              <a:rPr lang="zh-CN" altLang="en-US" dirty="0"/>
              <a:t> </a:t>
            </a:r>
            <a:r>
              <a:rPr lang="en-US" altLang="zh-CN" dirty="0"/>
              <a:t>(Graph</a:t>
            </a:r>
            <a:r>
              <a:rPr lang="zh-CN" altLang="en-US" dirty="0"/>
              <a:t> </a:t>
            </a:r>
            <a:r>
              <a:rPr lang="en-US" altLang="zh-CN" dirty="0" err="1"/>
              <a:t>DiT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E551B-735E-E8E8-4CEF-A8AA8E8ECF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5AA6D-DEC4-BFBC-FCD9-587E14F3DC9D}"/>
              </a:ext>
            </a:extLst>
          </p:cNvPr>
          <p:cNvSpPr/>
          <p:nvPr/>
        </p:nvSpPr>
        <p:spPr>
          <a:xfrm>
            <a:off x="5281155" y="2259402"/>
            <a:ext cx="4457032" cy="476256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/>
          </a:p>
        </p:txBody>
      </p:sp>
      <p:cxnSp>
        <p:nvCxnSpPr>
          <p:cNvPr id="31" name="Connector: Elbow 65">
            <a:extLst>
              <a:ext uri="{FF2B5EF4-FFF2-40B4-BE49-F238E27FC236}">
                <a16:creationId xmlns:a16="http://schemas.microsoft.com/office/drawing/2014/main" id="{FB27D055-3C87-4E22-0494-7673E646A635}"/>
              </a:ext>
            </a:extLst>
          </p:cNvPr>
          <p:cNvCxnSpPr>
            <a:cxnSpLocks/>
          </p:cNvCxnSpPr>
          <p:nvPr/>
        </p:nvCxnSpPr>
        <p:spPr>
          <a:xfrm rot="5400000">
            <a:off x="7619674" y="5164884"/>
            <a:ext cx="685471" cy="548377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B0DB75-7855-89EF-A9D3-CC6D2EA0C514}"/>
              </a:ext>
            </a:extLst>
          </p:cNvPr>
          <p:cNvCxnSpPr>
            <a:cxnSpLocks/>
          </p:cNvCxnSpPr>
          <p:nvPr/>
        </p:nvCxnSpPr>
        <p:spPr>
          <a:xfrm>
            <a:off x="7422003" y="5931311"/>
            <a:ext cx="0" cy="598577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9">
            <a:extLst>
              <a:ext uri="{FF2B5EF4-FFF2-40B4-BE49-F238E27FC236}">
                <a16:creationId xmlns:a16="http://schemas.microsoft.com/office/drawing/2014/main" id="{7FF2B233-263C-53BC-2847-D822E05F68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35324" y="5169368"/>
            <a:ext cx="685471" cy="548377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8">
            <a:extLst>
              <a:ext uri="{FF2B5EF4-FFF2-40B4-BE49-F238E27FC236}">
                <a16:creationId xmlns:a16="http://schemas.microsoft.com/office/drawing/2014/main" id="{5B161CB1-469E-82FC-3744-D846B21AE576}"/>
              </a:ext>
            </a:extLst>
          </p:cNvPr>
          <p:cNvSpPr/>
          <p:nvPr/>
        </p:nvSpPr>
        <p:spPr>
          <a:xfrm>
            <a:off x="5554224" y="4344954"/>
            <a:ext cx="1821074" cy="7222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rbel" panose="020B0503020204020204" pitchFamily="34" charset="0"/>
              </a:rPr>
              <a:t>Clustering Encoding</a:t>
            </a:r>
          </a:p>
        </p:txBody>
      </p:sp>
      <p:sp>
        <p:nvSpPr>
          <p:cNvPr id="37" name="Rectangle: Rounded Corners 23">
            <a:extLst>
              <a:ext uri="{FF2B5EF4-FFF2-40B4-BE49-F238E27FC236}">
                <a16:creationId xmlns:a16="http://schemas.microsoft.com/office/drawing/2014/main" id="{FDBD34FD-A9A2-A84F-58D3-4F66666DE4B4}"/>
              </a:ext>
            </a:extLst>
          </p:cNvPr>
          <p:cNvSpPr/>
          <p:nvPr/>
        </p:nvSpPr>
        <p:spPr>
          <a:xfrm>
            <a:off x="7587397" y="4344954"/>
            <a:ext cx="1821074" cy="7222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rbel" panose="020B0503020204020204" pitchFamily="34" charset="0"/>
              </a:rPr>
              <a:t>One-Hot Encoding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1470B7-4888-1932-A6AD-49F93357AACD}"/>
              </a:ext>
            </a:extLst>
          </p:cNvPr>
          <p:cNvSpPr txBox="1"/>
          <p:nvPr/>
        </p:nvSpPr>
        <p:spPr>
          <a:xfrm>
            <a:off x="5705143" y="3766751"/>
            <a:ext cx="1751209" cy="115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orbel" panose="020B0503020204020204" pitchFamily="34" charset="0"/>
              </a:rPr>
              <a:t>Numerical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9349A6-B4D3-5CE3-B928-532AEFF6AF6C}"/>
              </a:ext>
            </a:extLst>
          </p:cNvPr>
          <p:cNvSpPr txBox="1"/>
          <p:nvPr/>
        </p:nvSpPr>
        <p:spPr>
          <a:xfrm>
            <a:off x="7640368" y="3726962"/>
            <a:ext cx="1841311" cy="115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orbel" panose="020B0503020204020204" pitchFamily="34" charset="0"/>
              </a:rPr>
              <a:t>Categorical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2BC91D-EB25-8A2F-33DD-D9442ED3DDDA}"/>
              </a:ext>
            </a:extLst>
          </p:cNvPr>
          <p:cNvGrpSpPr>
            <a:grpSpLocks noChangeAspect="1"/>
          </p:cNvGrpSpPr>
          <p:nvPr/>
        </p:nvGrpSpPr>
        <p:grpSpPr>
          <a:xfrm>
            <a:off x="7166256" y="5544302"/>
            <a:ext cx="517932" cy="517932"/>
            <a:chOff x="2659945" y="4466602"/>
            <a:chExt cx="914400" cy="914400"/>
          </a:xfrm>
        </p:grpSpPr>
        <p:pic>
          <p:nvPicPr>
            <p:cNvPr id="64" name="Graphic 63" descr="Badge Follow with solid fill">
              <a:extLst>
                <a:ext uri="{FF2B5EF4-FFF2-40B4-BE49-F238E27FC236}">
                  <a16:creationId xmlns:a16="http://schemas.microsoft.com/office/drawing/2014/main" id="{4EE9C78E-1B19-E1DF-FF1E-552BFE3EB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9945" y="4466602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Add with solid fill">
              <a:extLst>
                <a:ext uri="{FF2B5EF4-FFF2-40B4-BE49-F238E27FC236}">
                  <a16:creationId xmlns:a16="http://schemas.microsoft.com/office/drawing/2014/main" id="{20B62ECD-A76E-497F-E7EF-8D5D64170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9925" y="4697743"/>
              <a:ext cx="450949" cy="452117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56F36C-BB0A-D443-8F46-71201EC6F8B8}"/>
              </a:ext>
            </a:extLst>
          </p:cNvPr>
          <p:cNvGrpSpPr/>
          <p:nvPr/>
        </p:nvGrpSpPr>
        <p:grpSpPr>
          <a:xfrm>
            <a:off x="6601669" y="2954451"/>
            <a:ext cx="1645127" cy="877404"/>
            <a:chOff x="986009" y="921917"/>
            <a:chExt cx="950543" cy="506959"/>
          </a:xfrm>
        </p:grpSpPr>
        <p:cxnSp>
          <p:nvCxnSpPr>
            <p:cNvPr id="62" name="Connector: Elbow 69">
              <a:extLst>
                <a:ext uri="{FF2B5EF4-FFF2-40B4-BE49-F238E27FC236}">
                  <a16:creationId xmlns:a16="http://schemas.microsoft.com/office/drawing/2014/main" id="{AF822588-C518-99D5-FC32-DE8CBFD592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166" y="937761"/>
              <a:ext cx="506958" cy="4752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74">
              <a:extLst>
                <a:ext uri="{FF2B5EF4-FFF2-40B4-BE49-F238E27FC236}">
                  <a16:creationId xmlns:a16="http://schemas.microsoft.com/office/drawing/2014/main" id="{BF2E03AA-9088-5120-1A2A-579D37CD889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46340" y="936857"/>
              <a:ext cx="505152" cy="4752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5299D93-51F9-019F-3A01-EF11BBCF95C0}"/>
              </a:ext>
            </a:extLst>
          </p:cNvPr>
          <p:cNvCxnSpPr>
            <a:cxnSpLocks/>
          </p:cNvCxnSpPr>
          <p:nvPr/>
        </p:nvCxnSpPr>
        <p:spPr>
          <a:xfrm flipH="1">
            <a:off x="6606463" y="4186692"/>
            <a:ext cx="0" cy="158256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116BB1-0654-6A00-9627-54DFA727F039}"/>
              </a:ext>
            </a:extLst>
          </p:cNvPr>
          <p:cNvCxnSpPr>
            <a:cxnSpLocks/>
          </p:cNvCxnSpPr>
          <p:nvPr/>
        </p:nvCxnSpPr>
        <p:spPr>
          <a:xfrm flipH="1">
            <a:off x="8237906" y="4246558"/>
            <a:ext cx="0" cy="98392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4D883BC-CCDB-3A1C-3454-FFDB0F981352}"/>
              </a:ext>
            </a:extLst>
          </p:cNvPr>
          <p:cNvSpPr>
            <a:spLocks noChangeAspect="1"/>
          </p:cNvSpPr>
          <p:nvPr/>
        </p:nvSpPr>
        <p:spPr>
          <a:xfrm>
            <a:off x="6832421" y="6573608"/>
            <a:ext cx="1266058" cy="251933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67" name="Rounded Rectangle 6">
            <a:extLst>
              <a:ext uri="{FF2B5EF4-FFF2-40B4-BE49-F238E27FC236}">
                <a16:creationId xmlns:a16="http://schemas.microsoft.com/office/drawing/2014/main" id="{995F6F9C-0F94-37D9-04EF-48C702FADBA5}"/>
              </a:ext>
            </a:extLst>
          </p:cNvPr>
          <p:cNvSpPr/>
          <p:nvPr/>
        </p:nvSpPr>
        <p:spPr>
          <a:xfrm rot="5400000">
            <a:off x="7304030" y="1992421"/>
            <a:ext cx="411282" cy="13545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 dirty="0">
              <a:latin typeface="Corbel" panose="020B0503020204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5541355-5B28-C3C6-D108-3CF48125EE3A}"/>
              </a:ext>
            </a:extLst>
          </p:cNvPr>
          <p:cNvSpPr/>
          <p:nvPr/>
        </p:nvSpPr>
        <p:spPr>
          <a:xfrm rot="5400000">
            <a:off x="7823585" y="2502158"/>
            <a:ext cx="309442" cy="31306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>
              <a:latin typeface="Corbel" panose="020B0503020204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8D3575D-6534-2DEC-32CF-6161DE41A08B}"/>
              </a:ext>
            </a:extLst>
          </p:cNvPr>
          <p:cNvSpPr/>
          <p:nvPr/>
        </p:nvSpPr>
        <p:spPr>
          <a:xfrm rot="5400000">
            <a:off x="7447420" y="2508689"/>
            <a:ext cx="309442" cy="3130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>
              <a:latin typeface="Corbel" panose="020B0503020204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3A05381-BFD4-9067-7915-E89142720FAC}"/>
              </a:ext>
            </a:extLst>
          </p:cNvPr>
          <p:cNvSpPr/>
          <p:nvPr/>
        </p:nvSpPr>
        <p:spPr>
          <a:xfrm rot="5400000">
            <a:off x="6853996" y="2511340"/>
            <a:ext cx="309442" cy="3130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 dirty="0">
              <a:latin typeface="Corbel" panose="020B05030202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5F1DD5-DBDE-6767-226F-D717ECFDFB78}"/>
              </a:ext>
            </a:extLst>
          </p:cNvPr>
          <p:cNvSpPr txBox="1"/>
          <p:nvPr/>
        </p:nvSpPr>
        <p:spPr>
          <a:xfrm rot="10800000">
            <a:off x="7217399" y="2513482"/>
            <a:ext cx="346334" cy="6460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N" sz="2200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B1D3FF4A-C86A-3554-8CFD-AB8F009EEAA0}"/>
              </a:ext>
            </a:extLst>
          </p:cNvPr>
          <p:cNvSpPr/>
          <p:nvPr/>
        </p:nvSpPr>
        <p:spPr>
          <a:xfrm>
            <a:off x="818201" y="2335986"/>
            <a:ext cx="4280094" cy="181709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898E11-16F6-8505-74BA-DCBF24F01BBE}"/>
              </a:ext>
            </a:extLst>
          </p:cNvPr>
          <p:cNvSpPr txBox="1"/>
          <p:nvPr/>
        </p:nvSpPr>
        <p:spPr>
          <a:xfrm>
            <a:off x="882981" y="2894511"/>
            <a:ext cx="4161811" cy="1200329"/>
          </a:xfrm>
          <a:prstGeom prst="rect">
            <a:avLst/>
          </a:prstGeom>
          <a:noFill/>
          <a:ln w="12700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orbel" panose="020B0503020204020204" pitchFamily="34" charset="0"/>
              </a:rPr>
              <a:t>Sy</a:t>
            </a:r>
            <a:r>
              <a:rPr lang="en-US" altLang="zh-CN" sz="2400" dirty="0">
                <a:latin typeface="Corbel" panose="020B0503020204020204" pitchFamily="34" charset="0"/>
              </a:rPr>
              <a:t>nthesizability</a:t>
            </a:r>
            <a:r>
              <a:rPr lang="en-CN" sz="2400">
                <a:latin typeface="Corbel" panose="020B0503020204020204" pitchFamily="34" charset="0"/>
              </a:rPr>
              <a:t> : </a:t>
            </a:r>
            <a:r>
              <a:rPr lang="en-US" altLang="zh-CN" sz="2400" dirty="0">
                <a:latin typeface="Corbel" panose="020B0503020204020204" pitchFamily="34" charset="0"/>
                <a:cs typeface="Arial" panose="020B0604020202020204" pitchFamily="34" charset="0"/>
              </a:rPr>
              <a:t>High</a:t>
            </a:r>
            <a:r>
              <a:rPr lang="en-CN" sz="2400">
                <a:latin typeface="Corbel" panose="020B0503020204020204" pitchFamily="34" charset="0"/>
                <a:cs typeface="Arial" panose="020B0604020202020204" pitchFamily="34" charset="0"/>
              </a:rPr>
              <a:t> Value</a:t>
            </a:r>
            <a:endParaRPr lang="en-US" sz="2400" dirty="0">
              <a:solidFill>
                <a:schemeClr val="tx1"/>
              </a:solidFill>
              <a:latin typeface="Corbel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</a:rPr>
              <a:t>O2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</a:rPr>
              <a:t>Permeability: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High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</a:rPr>
              <a:t>N2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</a:rPr>
              <a:t>Permeability </a:t>
            </a: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</a:rPr>
              <a:t>: </a:t>
            </a:r>
            <a:r>
              <a:rPr lang="en-US" altLang="zh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Low</a:t>
            </a:r>
            <a:r>
              <a:rPr lang="en-CN" sz="240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Value</a:t>
            </a:r>
            <a:endParaRPr lang="en-US" sz="2400" dirty="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C390E9-856D-063E-0C6F-D83580B045B7}"/>
              </a:ext>
            </a:extLst>
          </p:cNvPr>
          <p:cNvSpPr txBox="1"/>
          <p:nvPr/>
        </p:nvSpPr>
        <p:spPr>
          <a:xfrm>
            <a:off x="891530" y="2426368"/>
            <a:ext cx="2729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Polymer</a:t>
            </a:r>
            <a:r>
              <a:rPr 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263C29-FCC6-13BC-AF2A-4800C73534C4}"/>
                  </a:ext>
                </a:extLst>
              </p:cNvPr>
              <p:cNvSpPr txBox="1"/>
              <p:nvPr/>
            </p:nvSpPr>
            <p:spPr>
              <a:xfrm>
                <a:off x="3953471" y="2398630"/>
                <a:ext cx="101509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263C29-FCC6-13BC-AF2A-4800C7353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71" y="2398630"/>
                <a:ext cx="101509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973866E-D214-FFDE-81FA-D7B49877B7B3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4968567" y="2691018"/>
            <a:ext cx="1757185" cy="0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C0304D4-4B4F-7B64-5C66-64EDB7AB98DA}"/>
              </a:ext>
            </a:extLst>
          </p:cNvPr>
          <p:cNvSpPr txBox="1"/>
          <p:nvPr/>
        </p:nvSpPr>
        <p:spPr>
          <a:xfrm>
            <a:off x="2571666" y="6461190"/>
            <a:ext cx="4154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Representations</a:t>
            </a:r>
            <a:r>
              <a:rPr lang="zh-CN" alt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of</a:t>
            </a:r>
            <a:r>
              <a:rPr lang="zh-CN" alt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conditions</a:t>
            </a:r>
            <a:endParaRPr lang="en-US" sz="24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8D9EEAF5-09A5-DDF1-2134-C62F4F484B36}"/>
              </a:ext>
            </a:extLst>
          </p:cNvPr>
          <p:cNvCxnSpPr>
            <a:cxnSpLocks/>
            <a:stCxn id="61" idx="2"/>
            <a:endCxn id="113" idx="0"/>
          </p:cNvCxnSpPr>
          <p:nvPr/>
        </p:nvCxnSpPr>
        <p:spPr>
          <a:xfrm rot="5400000">
            <a:off x="5321655" y="5513980"/>
            <a:ext cx="832234" cy="3455357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C8961C8C-34F8-0BE3-22C2-65284C5EAB94}"/>
              </a:ext>
            </a:extLst>
          </p:cNvPr>
          <p:cNvCxnSpPr>
            <a:cxnSpLocks/>
            <a:stCxn id="61" idx="2"/>
            <a:endCxn id="114" idx="0"/>
          </p:cNvCxnSpPr>
          <p:nvPr/>
        </p:nvCxnSpPr>
        <p:spPr>
          <a:xfrm rot="16200000" flipH="1">
            <a:off x="7297612" y="6993379"/>
            <a:ext cx="870132" cy="534456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E224F19C-F33E-8C5D-D5C6-517F2FC5A2E6}"/>
              </a:ext>
            </a:extLst>
          </p:cNvPr>
          <p:cNvCxnSpPr>
            <a:cxnSpLocks/>
            <a:stCxn id="61" idx="2"/>
            <a:endCxn id="120" idx="0"/>
          </p:cNvCxnSpPr>
          <p:nvPr/>
        </p:nvCxnSpPr>
        <p:spPr>
          <a:xfrm rot="16200000" flipH="1">
            <a:off x="8394382" y="5896608"/>
            <a:ext cx="849237" cy="2707101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2CA8E3F-062E-E321-663B-918BC35BB062}"/>
              </a:ext>
            </a:extLst>
          </p:cNvPr>
          <p:cNvSpPr txBox="1"/>
          <p:nvPr/>
        </p:nvSpPr>
        <p:spPr>
          <a:xfrm>
            <a:off x="2844582" y="6988548"/>
            <a:ext cx="1515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Gui</a:t>
            </a:r>
            <a:r>
              <a:rPr lang="en-US" altLang="zh-CN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de</a:t>
            </a:r>
            <a:endParaRPr lang="en-US" sz="2800" b="1" dirty="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37134CB-90C4-60C7-2942-505DF64C317A}"/>
              </a:ext>
            </a:extLst>
          </p:cNvPr>
          <p:cNvSpPr>
            <a:spLocks noChangeAspect="1"/>
          </p:cNvSpPr>
          <p:nvPr/>
        </p:nvSpPr>
        <p:spPr>
          <a:xfrm>
            <a:off x="1382061" y="7715689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61FD470-F8A8-8646-B1B2-0675F5D1834C}"/>
              </a:ext>
            </a:extLst>
          </p:cNvPr>
          <p:cNvSpPr>
            <a:spLocks noChangeAspect="1"/>
          </p:cNvSpPr>
          <p:nvPr/>
        </p:nvSpPr>
        <p:spPr>
          <a:xfrm>
            <a:off x="3490249" y="7657775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E6465-42F1-22BF-0A3C-A0C1355102EC}"/>
              </a:ext>
            </a:extLst>
          </p:cNvPr>
          <p:cNvSpPr>
            <a:spLocks noChangeAspect="1"/>
          </p:cNvSpPr>
          <p:nvPr/>
        </p:nvSpPr>
        <p:spPr>
          <a:xfrm>
            <a:off x="7480062" y="7695673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62A77F4-66CC-798E-6D18-E79CFB77D355}"/>
              </a:ext>
            </a:extLst>
          </p:cNvPr>
          <p:cNvCxnSpPr>
            <a:cxnSpLocks/>
          </p:cNvCxnSpPr>
          <p:nvPr/>
        </p:nvCxnSpPr>
        <p:spPr>
          <a:xfrm>
            <a:off x="2451442" y="8204886"/>
            <a:ext cx="956218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886CD5C-5BA9-358E-9E7B-273A391E9534}"/>
              </a:ext>
            </a:extLst>
          </p:cNvPr>
          <p:cNvCxnSpPr>
            <a:cxnSpLocks/>
          </p:cNvCxnSpPr>
          <p:nvPr/>
        </p:nvCxnSpPr>
        <p:spPr>
          <a:xfrm>
            <a:off x="4529937" y="8196813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F5B2653-0620-2EDD-13E8-8BE5A280DA09}"/>
              </a:ext>
            </a:extLst>
          </p:cNvPr>
          <p:cNvCxnSpPr>
            <a:cxnSpLocks/>
          </p:cNvCxnSpPr>
          <p:nvPr/>
        </p:nvCxnSpPr>
        <p:spPr>
          <a:xfrm>
            <a:off x="6296741" y="8200016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C3CA454-C674-2DB3-973A-C556E842477B}"/>
              </a:ext>
            </a:extLst>
          </p:cNvPr>
          <p:cNvCxnSpPr>
            <a:cxnSpLocks/>
          </p:cNvCxnSpPr>
          <p:nvPr/>
        </p:nvCxnSpPr>
        <p:spPr>
          <a:xfrm>
            <a:off x="8538830" y="8162116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5F1A73F-7F26-0F2F-A220-F193EAFAF95D}"/>
              </a:ext>
            </a:extLst>
          </p:cNvPr>
          <p:cNvSpPr txBox="1"/>
          <p:nvPr/>
        </p:nvSpPr>
        <p:spPr>
          <a:xfrm>
            <a:off x="5734350" y="7889660"/>
            <a:ext cx="624519" cy="67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Times New Roman" panose="02020603050405020304" pitchFamily="18" charset="0"/>
              </a:rPr>
              <a:t>…</a:t>
            </a:r>
            <a:endParaRPr lang="en-CN" sz="24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2F7DFAA-B00F-3AFC-E2B9-E65D69FB2BE0}"/>
              </a:ext>
            </a:extLst>
          </p:cNvPr>
          <p:cNvSpPr>
            <a:spLocks noChangeAspect="1"/>
          </p:cNvSpPr>
          <p:nvPr/>
        </p:nvSpPr>
        <p:spPr>
          <a:xfrm>
            <a:off x="9652707" y="7674778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FE8731B-8D49-956E-5FB4-3B0A92A96E26}"/>
                  </a:ext>
                </a:extLst>
              </p:cNvPr>
              <p:cNvSpPr txBox="1"/>
              <p:nvPr/>
            </p:nvSpPr>
            <p:spPr>
              <a:xfrm>
                <a:off x="1291202" y="7958421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FE8731B-8D49-956E-5FB4-3B0A92A96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202" y="7958421"/>
                <a:ext cx="1263465" cy="523220"/>
              </a:xfrm>
              <a:prstGeom prst="rect">
                <a:avLst/>
              </a:prstGeom>
              <a:blipFill>
                <a:blip r:embed="rId7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739AB4C-D552-306C-572C-62AC46171EAA}"/>
                  </a:ext>
                </a:extLst>
              </p:cNvPr>
              <p:cNvSpPr txBox="1"/>
              <p:nvPr/>
            </p:nvSpPr>
            <p:spPr>
              <a:xfrm>
                <a:off x="3422655" y="7916970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T-1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739AB4C-D552-306C-572C-62AC4617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655" y="7916970"/>
                <a:ext cx="1263465" cy="523220"/>
              </a:xfrm>
              <a:prstGeom prst="rect">
                <a:avLst/>
              </a:prstGeom>
              <a:blipFill>
                <a:blip r:embed="rId8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3D6295-ECEA-106F-78C3-19CD4CE9FF36}"/>
                  </a:ext>
                </a:extLst>
              </p:cNvPr>
              <p:cNvSpPr txBox="1"/>
              <p:nvPr/>
            </p:nvSpPr>
            <p:spPr>
              <a:xfrm>
                <a:off x="7364698" y="7935203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3D6295-ECEA-106F-78C3-19CD4CE9F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698" y="7935203"/>
                <a:ext cx="1263465" cy="523220"/>
              </a:xfrm>
              <a:prstGeom prst="rect">
                <a:avLst/>
              </a:prstGeom>
              <a:blipFill>
                <a:blip r:embed="rId9"/>
                <a:stretch>
                  <a:fillRect t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C7B8D05-BC73-1055-D523-5E43239AE04B}"/>
                  </a:ext>
                </a:extLst>
              </p:cNvPr>
              <p:cNvSpPr txBox="1"/>
              <p:nvPr/>
            </p:nvSpPr>
            <p:spPr>
              <a:xfrm>
                <a:off x="9540818" y="7900506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C7B8D05-BC73-1055-D523-5E43239AE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818" y="7900506"/>
                <a:ext cx="1263465" cy="523220"/>
              </a:xfrm>
              <a:prstGeom prst="rect">
                <a:avLst/>
              </a:prstGeom>
              <a:blipFill>
                <a:blip r:embed="rId10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41BA6AE6-0D74-ED2C-CA8A-DB192939147D}"/>
              </a:ext>
            </a:extLst>
          </p:cNvPr>
          <p:cNvSpPr txBox="1"/>
          <p:nvPr/>
        </p:nvSpPr>
        <p:spPr>
          <a:xfrm>
            <a:off x="303869" y="714809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400" dirty="0">
                <a:latin typeface="Corbel" panose="020B0503020204020204" pitchFamily="34" charset="0"/>
              </a:rPr>
              <a:t>Random Noise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41DBCCF-0460-26F4-32DA-71188C2208AC}"/>
              </a:ext>
            </a:extLst>
          </p:cNvPr>
          <p:cNvSpPr/>
          <p:nvPr/>
        </p:nvSpPr>
        <p:spPr>
          <a:xfrm>
            <a:off x="8819000" y="7609755"/>
            <a:ext cx="534456" cy="118953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94732A4-9B8A-0B94-3211-8D0FB6587977}"/>
              </a:ext>
            </a:extLst>
          </p:cNvPr>
          <p:cNvGrpSpPr>
            <a:grpSpLocks noChangeAspect="1"/>
          </p:cNvGrpSpPr>
          <p:nvPr/>
        </p:nvGrpSpPr>
        <p:grpSpPr>
          <a:xfrm>
            <a:off x="10950032" y="2398630"/>
            <a:ext cx="4764167" cy="5486400"/>
            <a:chOff x="10950853" y="3204302"/>
            <a:chExt cx="2648031" cy="304946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85BA0A2-C01D-E15E-AAC3-DDF50A7FD317}"/>
                </a:ext>
              </a:extLst>
            </p:cNvPr>
            <p:cNvSpPr/>
            <p:nvPr/>
          </p:nvSpPr>
          <p:spPr>
            <a:xfrm>
              <a:off x="10950853" y="3204302"/>
              <a:ext cx="2648031" cy="304946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10E6DB0-9AAE-5E75-DDA6-2020E3C0F135}"/>
                </a:ext>
              </a:extLst>
            </p:cNvPr>
            <p:cNvGrpSpPr/>
            <p:nvPr/>
          </p:nvGrpSpPr>
          <p:grpSpPr>
            <a:xfrm>
              <a:off x="11623288" y="3247913"/>
              <a:ext cx="1869540" cy="2962241"/>
              <a:chOff x="3351869" y="91690"/>
              <a:chExt cx="1869540" cy="2962241"/>
            </a:xfrm>
          </p:grpSpPr>
          <p:cxnSp>
            <p:nvCxnSpPr>
              <p:cNvPr id="134" name="Google Shape;394;p22">
                <a:extLst>
                  <a:ext uri="{FF2B5EF4-FFF2-40B4-BE49-F238E27FC236}">
                    <a16:creationId xmlns:a16="http://schemas.microsoft.com/office/drawing/2014/main" id="{7A90CB3A-F050-23E8-F757-8CD3040566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91690"/>
                <a:ext cx="0" cy="19806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5" name="Rectangle: Rounded Corners 111">
                <a:extLst>
                  <a:ext uri="{FF2B5EF4-FFF2-40B4-BE49-F238E27FC236}">
                    <a16:creationId xmlns:a16="http://schemas.microsoft.com/office/drawing/2014/main" id="{E4A51CBA-0BE0-E7D1-0EDC-0D430EAB21A5}"/>
                  </a:ext>
                </a:extLst>
              </p:cNvPr>
              <p:cNvSpPr/>
              <p:nvPr/>
            </p:nvSpPr>
            <p:spPr>
              <a:xfrm>
                <a:off x="3353139" y="289750"/>
                <a:ext cx="1052204" cy="41732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Abadi" panose="020B0604020104020204" pitchFamily="34" charset="0"/>
                  </a:rPr>
                  <a:t>Multi-Head Attention</a:t>
                </a:r>
              </a:p>
            </p:txBody>
          </p:sp>
          <p:sp>
            <p:nvSpPr>
              <p:cNvPr id="136" name="Rectangle: Rounded Corners 112">
                <a:extLst>
                  <a:ext uri="{FF2B5EF4-FFF2-40B4-BE49-F238E27FC236}">
                    <a16:creationId xmlns:a16="http://schemas.microsoft.com/office/drawing/2014/main" id="{39610A25-7747-F2C2-4EF9-A405F0D2D42E}"/>
                  </a:ext>
                </a:extLst>
              </p:cNvPr>
              <p:cNvSpPr/>
              <p:nvPr/>
            </p:nvSpPr>
            <p:spPr>
              <a:xfrm>
                <a:off x="3353139" y="782510"/>
                <a:ext cx="1052204" cy="41732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Ada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ptive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Layer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N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ormal.</a:t>
                </a:r>
                <a:endParaRPr lang="en-US" sz="22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Rectangle: Rounded Corners 113">
                <a:extLst>
                  <a:ext uri="{FF2B5EF4-FFF2-40B4-BE49-F238E27FC236}">
                    <a16:creationId xmlns:a16="http://schemas.microsoft.com/office/drawing/2014/main" id="{28346DCE-751D-CC31-2183-AC6DEECB9CDD}"/>
                  </a:ext>
                </a:extLst>
              </p:cNvPr>
              <p:cNvSpPr/>
              <p:nvPr/>
            </p:nvSpPr>
            <p:spPr>
              <a:xfrm>
                <a:off x="3351869" y="1580686"/>
                <a:ext cx="1052204" cy="41732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MLP</a:t>
                </a:r>
              </a:p>
            </p:txBody>
          </p:sp>
          <p:sp>
            <p:nvSpPr>
              <p:cNvPr id="138" name="Rectangle: Rounded Corners 114">
                <a:extLst>
                  <a:ext uri="{FF2B5EF4-FFF2-40B4-BE49-F238E27FC236}">
                    <a16:creationId xmlns:a16="http://schemas.microsoft.com/office/drawing/2014/main" id="{5CCE5BA7-D2FA-737A-3C11-C2DB9D400DCB}"/>
                  </a:ext>
                </a:extLst>
              </p:cNvPr>
              <p:cNvSpPr/>
              <p:nvPr/>
            </p:nvSpPr>
            <p:spPr>
              <a:xfrm>
                <a:off x="3359489" y="2073446"/>
                <a:ext cx="1052204" cy="41732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Ada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ptive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Layer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N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ormal.</a:t>
                </a:r>
                <a:endParaRPr lang="en-US" sz="22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139" name="Google Shape;394;p22">
                <a:extLst>
                  <a:ext uri="{FF2B5EF4-FFF2-40B4-BE49-F238E27FC236}">
                    <a16:creationId xmlns:a16="http://schemas.microsoft.com/office/drawing/2014/main" id="{27E25B59-817F-51EC-E967-774D27AF92DA}"/>
                  </a:ext>
                </a:extLst>
              </p:cNvPr>
              <p:cNvCxnSpPr>
                <a:cxnSpLocks/>
                <a:stCxn id="135" idx="2"/>
                <a:endCxn id="136" idx="0"/>
              </p:cNvCxnSpPr>
              <p:nvPr/>
            </p:nvCxnSpPr>
            <p:spPr>
              <a:xfrm>
                <a:off x="3879241" y="707078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394;p22">
                <a:extLst>
                  <a:ext uri="{FF2B5EF4-FFF2-40B4-BE49-F238E27FC236}">
                    <a16:creationId xmlns:a16="http://schemas.microsoft.com/office/drawing/2014/main" id="{529D9650-BD8C-1A47-8296-778268DCD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1199838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DC6416F-BF8B-B730-7A7F-9E266080EA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3116" y="1244373"/>
                <a:ext cx="299258" cy="299258"/>
                <a:chOff x="2659945" y="4466602"/>
                <a:chExt cx="914400" cy="914400"/>
              </a:xfrm>
            </p:grpSpPr>
            <p:pic>
              <p:nvPicPr>
                <p:cNvPr id="155" name="Graphic 154" descr="Badge Follow with solid fill">
                  <a:extLst>
                    <a:ext uri="{FF2B5EF4-FFF2-40B4-BE49-F238E27FC236}">
                      <a16:creationId xmlns:a16="http://schemas.microsoft.com/office/drawing/2014/main" id="{3AC671F9-2F20-6688-900D-FDB54F0761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9945" y="44666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6" name="Graphic 155" descr="Add with solid fill">
                  <a:extLst>
                    <a:ext uri="{FF2B5EF4-FFF2-40B4-BE49-F238E27FC236}">
                      <a16:creationId xmlns:a16="http://schemas.microsoft.com/office/drawing/2014/main" id="{DB62AFA3-E38B-3004-B67A-2E01D8543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925" y="4697743"/>
                  <a:ext cx="450949" cy="452117"/>
                </a:xfrm>
                <a:prstGeom prst="rect">
                  <a:avLst/>
                </a:prstGeom>
              </p:spPr>
            </p:pic>
          </p:grpSp>
          <p:cxnSp>
            <p:nvCxnSpPr>
              <p:cNvPr id="142" name="Google Shape;394;p22">
                <a:extLst>
                  <a:ext uri="{FF2B5EF4-FFF2-40B4-BE49-F238E27FC236}">
                    <a16:creationId xmlns:a16="http://schemas.microsoft.com/office/drawing/2014/main" id="{3A1DCCFB-1D77-BBEC-4532-53C28E16E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1505915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143" name="Google Shape;394;p22">
                <a:extLst>
                  <a:ext uri="{FF2B5EF4-FFF2-40B4-BE49-F238E27FC236}">
                    <a16:creationId xmlns:a16="http://schemas.microsoft.com/office/drawing/2014/main" id="{400AE6C8-5358-1758-46A1-811C21890D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128" y="1998014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394;p22">
                <a:extLst>
                  <a:ext uri="{FF2B5EF4-FFF2-40B4-BE49-F238E27FC236}">
                    <a16:creationId xmlns:a16="http://schemas.microsoft.com/office/drawing/2014/main" id="{0952D908-B0C8-598A-B9B0-CC63F062A5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128" y="2484678"/>
                <a:ext cx="0" cy="41554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cxnSp>
            <p:nvCxnSpPr>
              <p:cNvPr id="145" name="Google Shape;345;p22">
                <a:extLst>
                  <a:ext uri="{FF2B5EF4-FFF2-40B4-BE49-F238E27FC236}">
                    <a16:creationId xmlns:a16="http://schemas.microsoft.com/office/drawing/2014/main" id="{63AC643E-3898-04F9-F77C-265DC1130B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3254053" y="768818"/>
                <a:ext cx="1104252" cy="146125"/>
              </a:xfrm>
              <a:prstGeom prst="bentConnector4">
                <a:avLst>
                  <a:gd name="adj1" fmla="val -8557"/>
                  <a:gd name="adj2" fmla="val 516477"/>
                </a:avLst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A6B5AAD-222B-4332-79CD-B4AE8759DB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6499" y="2532723"/>
                <a:ext cx="299258" cy="299258"/>
                <a:chOff x="2659945" y="4466602"/>
                <a:chExt cx="914400" cy="914400"/>
              </a:xfrm>
            </p:grpSpPr>
            <p:pic>
              <p:nvPicPr>
                <p:cNvPr id="153" name="Graphic 152" descr="Badge Follow with solid fill">
                  <a:extLst>
                    <a:ext uri="{FF2B5EF4-FFF2-40B4-BE49-F238E27FC236}">
                      <a16:creationId xmlns:a16="http://schemas.microsoft.com/office/drawing/2014/main" id="{52B3F1C3-9A5B-4D6B-E56E-5CBDC1484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9945" y="44666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4" name="Graphic 153" descr="Add with solid fill">
                  <a:extLst>
                    <a:ext uri="{FF2B5EF4-FFF2-40B4-BE49-F238E27FC236}">
                      <a16:creationId xmlns:a16="http://schemas.microsoft.com/office/drawing/2014/main" id="{A1365E35-C3E9-3C85-82F6-6751F7798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925" y="4697743"/>
                  <a:ext cx="450949" cy="452117"/>
                </a:xfrm>
                <a:prstGeom prst="rect">
                  <a:avLst/>
                </a:prstGeom>
              </p:spPr>
            </p:pic>
          </p:grpSp>
          <p:cxnSp>
            <p:nvCxnSpPr>
              <p:cNvPr id="147" name="Google Shape;345;p22">
                <a:extLst>
                  <a:ext uri="{FF2B5EF4-FFF2-40B4-BE49-F238E27FC236}">
                    <a16:creationId xmlns:a16="http://schemas.microsoft.com/office/drawing/2014/main" id="{D0EFDBE5-747A-72FA-D105-E12ECA323715}"/>
                  </a:ext>
                </a:extLst>
              </p:cNvPr>
              <p:cNvCxnSpPr>
                <a:cxnSpLocks/>
                <a:stCxn id="137" idx="0"/>
                <a:endCxn id="153" idx="1"/>
              </p:cNvCxnSpPr>
              <p:nvPr/>
            </p:nvCxnSpPr>
            <p:spPr>
              <a:xfrm rot="16200000" flipH="1" flipV="1">
                <a:off x="3256402" y="2060783"/>
                <a:ext cx="1101666" cy="141472"/>
              </a:xfrm>
              <a:prstGeom prst="bentConnector4">
                <a:avLst>
                  <a:gd name="adj1" fmla="val -4302"/>
                  <a:gd name="adj2" fmla="val 533464"/>
                </a:avLst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cxnSp>
            <p:nvCxnSpPr>
              <p:cNvPr id="148" name="Connector: Elbow 128">
                <a:extLst>
                  <a:ext uri="{FF2B5EF4-FFF2-40B4-BE49-F238E27FC236}">
                    <a16:creationId xmlns:a16="http://schemas.microsoft.com/office/drawing/2014/main" id="{6A8352D6-A65E-3E22-737E-1CE805F4E15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09603" y="564345"/>
                <a:ext cx="425276" cy="436337"/>
              </a:xfrm>
              <a:prstGeom prst="bentConnector2">
                <a:avLst/>
              </a:prstGeom>
              <a:ln w="1270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or: Elbow 129">
                <a:extLst>
                  <a:ext uri="{FF2B5EF4-FFF2-40B4-BE49-F238E27FC236}">
                    <a16:creationId xmlns:a16="http://schemas.microsoft.com/office/drawing/2014/main" id="{1A3E92A4-AC2E-EA69-D79F-4C9C46AB228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17223" y="1849709"/>
                <a:ext cx="425276" cy="436337"/>
              </a:xfrm>
              <a:prstGeom prst="bentConnector2">
                <a:avLst/>
              </a:prstGeom>
              <a:ln w="1270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427D356-69E5-CB7C-15F7-0C39CE2ED1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8592" y="428882"/>
                <a:ext cx="731520" cy="145565"/>
              </a:xfrm>
              <a:prstGeom prst="rect">
                <a:avLst/>
              </a:prstGeom>
              <a:pattFill prst="wdUpDiag">
                <a:fgClr>
                  <a:schemeClr val="bg1">
                    <a:lumMod val="95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00F7E3A-2204-BDA8-FCA6-4D9FC83ADE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9889" y="1716572"/>
                <a:ext cx="731520" cy="145565"/>
              </a:xfrm>
              <a:prstGeom prst="rect">
                <a:avLst/>
              </a:prstGeom>
              <a:pattFill prst="wdUpDiag">
                <a:fgClr>
                  <a:schemeClr val="bg1">
                    <a:lumMod val="95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96ACD5C-0CBE-1EF5-337E-D73635FBCE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7414" y="2907627"/>
                <a:ext cx="801114" cy="146304"/>
              </a:xfrm>
              <a:prstGeom prst="rect">
                <a:avLst/>
              </a:prstGeom>
              <a:pattFill prst="dkDnDiag">
                <a:fgClr>
                  <a:schemeClr val="bg1">
                    <a:lumMod val="95000"/>
                  </a:schemeClr>
                </a:fgClr>
                <a:bgClr>
                  <a:schemeClr val="accent1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</p:grpSp>
      </p:grpSp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0E2B3AB2-60E7-2063-2F0E-3ECECDC1D18F}"/>
              </a:ext>
            </a:extLst>
          </p:cNvPr>
          <p:cNvCxnSpPr>
            <a:cxnSpLocks/>
            <a:stCxn id="131" idx="0"/>
            <a:endCxn id="132" idx="1"/>
          </p:cNvCxnSpPr>
          <p:nvPr/>
        </p:nvCxnSpPr>
        <p:spPr>
          <a:xfrm rot="5400000" flipH="1" flipV="1">
            <a:off x="8784168" y="5443891"/>
            <a:ext cx="2467925" cy="1863804"/>
          </a:xfrm>
          <a:prstGeom prst="curvedConnector2">
            <a:avLst/>
          </a:prstGeom>
          <a:ln w="28575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E66945-C66D-190D-F594-4BA58E03D23B}"/>
                  </a:ext>
                </a:extLst>
              </p:cNvPr>
              <p:cNvSpPr txBox="1"/>
              <p:nvPr/>
            </p:nvSpPr>
            <p:spPr>
              <a:xfrm>
                <a:off x="10832728" y="8090170"/>
                <a:ext cx="3454236" cy="605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𝒞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E66945-C66D-190D-F594-4BA58E03D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728" y="8090170"/>
                <a:ext cx="3454236" cy="605294"/>
              </a:xfrm>
              <a:prstGeom prst="rect">
                <a:avLst/>
              </a:prstGeom>
              <a:blipFill>
                <a:blip r:embed="rId11"/>
                <a:stretch>
                  <a:fillRect r="-73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24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BC327-918E-3A90-9EF4-3A0451CF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Inverse</a:t>
            </a:r>
            <a:r>
              <a:rPr lang="zh-CN" altLang="en-US" dirty="0"/>
              <a:t> </a:t>
            </a:r>
            <a:r>
              <a:rPr lang="en-US" altLang="zh-CN" dirty="0"/>
              <a:t>Polymer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5C5E3-51DA-DA2D-60B0-22C22A4CC0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6" name="Rectangle: Rounded Corners 47">
            <a:extLst>
              <a:ext uri="{FF2B5EF4-FFF2-40B4-BE49-F238E27FC236}">
                <a16:creationId xmlns:a16="http://schemas.microsoft.com/office/drawing/2014/main" id="{22832E0F-89C5-8480-A770-EF6071992B51}"/>
              </a:ext>
            </a:extLst>
          </p:cNvPr>
          <p:cNvSpPr>
            <a:spLocks noChangeAspect="1"/>
          </p:cNvSpPr>
          <p:nvPr/>
        </p:nvSpPr>
        <p:spPr>
          <a:xfrm>
            <a:off x="3340695" y="2139599"/>
            <a:ext cx="1288511" cy="5726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Synth. </a:t>
            </a:r>
          </a:p>
        </p:txBody>
      </p:sp>
      <p:sp>
        <p:nvSpPr>
          <p:cNvPr id="67" name="Rectangle: Rounded Corners 49">
            <a:extLst>
              <a:ext uri="{FF2B5EF4-FFF2-40B4-BE49-F238E27FC236}">
                <a16:creationId xmlns:a16="http://schemas.microsoft.com/office/drawing/2014/main" id="{368D0B94-C989-CF45-4B0C-5B0B45ED068B}"/>
              </a:ext>
            </a:extLst>
          </p:cNvPr>
          <p:cNvSpPr>
            <a:spLocks noChangeAspect="1"/>
          </p:cNvSpPr>
          <p:nvPr/>
        </p:nvSpPr>
        <p:spPr>
          <a:xfrm>
            <a:off x="4751955" y="2140636"/>
            <a:ext cx="1520392" cy="5726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O2 Perm</a:t>
            </a:r>
          </a:p>
        </p:txBody>
      </p:sp>
      <p:sp>
        <p:nvSpPr>
          <p:cNvPr id="68" name="Rectangle: Rounded Corners 50">
            <a:extLst>
              <a:ext uri="{FF2B5EF4-FFF2-40B4-BE49-F238E27FC236}">
                <a16:creationId xmlns:a16="http://schemas.microsoft.com/office/drawing/2014/main" id="{B63AD45E-ACB5-740D-6086-6116DE9FA916}"/>
              </a:ext>
            </a:extLst>
          </p:cNvPr>
          <p:cNvSpPr>
            <a:spLocks noChangeAspect="1"/>
          </p:cNvSpPr>
          <p:nvPr/>
        </p:nvSpPr>
        <p:spPr>
          <a:xfrm>
            <a:off x="6375449" y="2133405"/>
            <a:ext cx="1520402" cy="5726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N2 Perm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6507567-32C1-D3D1-02DD-7035DA9D9112}"/>
              </a:ext>
            </a:extLst>
          </p:cNvPr>
          <p:cNvCxnSpPr>
            <a:cxnSpLocks/>
          </p:cNvCxnSpPr>
          <p:nvPr/>
        </p:nvCxnSpPr>
        <p:spPr>
          <a:xfrm>
            <a:off x="2887438" y="3265669"/>
            <a:ext cx="0" cy="12270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ED962A4-5BEF-23E2-078A-D21499BC9CBD}"/>
              </a:ext>
            </a:extLst>
          </p:cNvPr>
          <p:cNvSpPr txBox="1"/>
          <p:nvPr/>
        </p:nvSpPr>
        <p:spPr>
          <a:xfrm>
            <a:off x="1009100" y="3139958"/>
            <a:ext cx="166454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Generate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examples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per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property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(90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total)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E604591-96A4-EF55-822C-D4B81D356847}"/>
              </a:ext>
            </a:extLst>
          </p:cNvPr>
          <p:cNvGrpSpPr/>
          <p:nvPr/>
        </p:nvGrpSpPr>
        <p:grpSpPr>
          <a:xfrm>
            <a:off x="3870810" y="3131889"/>
            <a:ext cx="507627" cy="1428642"/>
            <a:chOff x="990403" y="1494692"/>
            <a:chExt cx="486325" cy="136869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869DECD-96E3-887D-0ACD-7AF4B0C290F1}"/>
                </a:ext>
              </a:extLst>
            </p:cNvPr>
            <p:cNvGrpSpPr/>
            <p:nvPr/>
          </p:nvGrpSpPr>
          <p:grpSpPr>
            <a:xfrm>
              <a:off x="1004427" y="1494692"/>
              <a:ext cx="275627" cy="1368690"/>
              <a:chOff x="957432" y="2034162"/>
              <a:chExt cx="275627" cy="1368690"/>
            </a:xfrm>
          </p:grpSpPr>
          <p:sp>
            <p:nvSpPr>
              <p:cNvPr id="103" name="Double Brace 102">
                <a:extLst>
                  <a:ext uri="{FF2B5EF4-FFF2-40B4-BE49-F238E27FC236}">
                    <a16:creationId xmlns:a16="http://schemas.microsoft.com/office/drawing/2014/main" id="{D89048D1-9F6D-DE95-ADD4-8BFE418487E1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68036A7-1830-6AB3-C2B8-65222DEDF2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C7504F2-88FC-708C-5951-B93B3CA4E1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FBD280A-2FC2-4038-1C10-1B5B2F2066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6CC03F0-8C85-0B07-B256-A4B5CB13FA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3098067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D366B89-8068-CF5E-2F78-2E33D3ED994D}"/>
                </a:ext>
              </a:extLst>
            </p:cNvPr>
            <p:cNvSpPr txBox="1"/>
            <p:nvPr/>
          </p:nvSpPr>
          <p:spPr>
            <a:xfrm>
              <a:off x="990403" y="2011011"/>
              <a:ext cx="486325" cy="415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04E0091-6C17-B768-6FFA-4D80BF0ACCFF}"/>
              </a:ext>
            </a:extLst>
          </p:cNvPr>
          <p:cNvGrpSpPr/>
          <p:nvPr/>
        </p:nvGrpSpPr>
        <p:grpSpPr>
          <a:xfrm>
            <a:off x="5370632" y="3146182"/>
            <a:ext cx="287700" cy="1428641"/>
            <a:chOff x="957432" y="2034162"/>
            <a:chExt cx="275627" cy="1368690"/>
          </a:xfrm>
        </p:grpSpPr>
        <p:sp>
          <p:nvSpPr>
            <p:cNvPr id="93" name="Double Brace 92">
              <a:extLst>
                <a:ext uri="{FF2B5EF4-FFF2-40B4-BE49-F238E27FC236}">
                  <a16:creationId xmlns:a16="http://schemas.microsoft.com/office/drawing/2014/main" id="{77A23687-8C6E-D036-7BD3-58BF857FC17A}"/>
                </a:ext>
              </a:extLst>
            </p:cNvPr>
            <p:cNvSpPr/>
            <p:nvPr/>
          </p:nvSpPr>
          <p:spPr>
            <a:xfrm rot="5400000">
              <a:off x="410901" y="2580693"/>
              <a:ext cx="1368690" cy="275627"/>
            </a:xfrm>
            <a:prstGeom prst="bracePair">
              <a:avLst>
                <a:gd name="adj" fmla="val 14968"/>
              </a:avLst>
            </a:prstGeom>
            <a:solidFill>
              <a:schemeClr val="bg1"/>
            </a:solidFill>
            <a:ln w="222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C46AA86-51C1-6C75-1893-9718E53704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569" y="2155313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8E116A2-1A24-CC6B-9EE5-56970C60FD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676" y="2447885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D421F6E-8C6A-65B1-EF35-CA2B75296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842" y="2805495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2D7558D-3E53-E4A3-C142-233DEB61D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676" y="3098067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C47EA17-68B0-C429-EFF0-95DA634EA7A7}"/>
              </a:ext>
            </a:extLst>
          </p:cNvPr>
          <p:cNvSpPr txBox="1"/>
          <p:nvPr/>
        </p:nvSpPr>
        <p:spPr>
          <a:xfrm>
            <a:off x="5355979" y="3670825"/>
            <a:ext cx="507627" cy="433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…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8C13C8E-FAA0-FDD9-FF5C-5E3B5FB76160}"/>
              </a:ext>
            </a:extLst>
          </p:cNvPr>
          <p:cNvCxnSpPr>
            <a:cxnSpLocks/>
          </p:cNvCxnSpPr>
          <p:nvPr/>
        </p:nvCxnSpPr>
        <p:spPr>
          <a:xfrm>
            <a:off x="7187549" y="2706077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47EAE6B-02B4-BA5B-14F7-5210CC8CB91B}"/>
              </a:ext>
            </a:extLst>
          </p:cNvPr>
          <p:cNvGrpSpPr/>
          <p:nvPr/>
        </p:nvGrpSpPr>
        <p:grpSpPr>
          <a:xfrm>
            <a:off x="7008868" y="3162934"/>
            <a:ext cx="507627" cy="1428642"/>
            <a:chOff x="3530610" y="1731522"/>
            <a:chExt cx="324040" cy="91196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EB66B80-2A16-FCC1-860F-0B8BF27E5630}"/>
                </a:ext>
              </a:extLst>
            </p:cNvPr>
            <p:cNvGrpSpPr/>
            <p:nvPr/>
          </p:nvGrpSpPr>
          <p:grpSpPr>
            <a:xfrm>
              <a:off x="3540990" y="1731522"/>
              <a:ext cx="183651" cy="911963"/>
              <a:chOff x="957432" y="2034162"/>
              <a:chExt cx="275627" cy="1368690"/>
            </a:xfrm>
          </p:grpSpPr>
          <p:sp>
            <p:nvSpPr>
              <p:cNvPr id="82" name="Double Brace 81">
                <a:extLst>
                  <a:ext uri="{FF2B5EF4-FFF2-40B4-BE49-F238E27FC236}">
                    <a16:creationId xmlns:a16="http://schemas.microsoft.com/office/drawing/2014/main" id="{F69037CA-D873-5AA3-D20B-6C81F0D70E9E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91E19CD-43C8-B3D9-EAF2-38B35C3A19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C584A88-877C-DCFA-609A-96BE2340EC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BEBAC6E-F745-9687-13F4-9D738D8771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13BC925-9415-D245-3618-7AE1E5DD0C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8756" y="3098067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1C93B09-F7A4-186F-DFDB-72D80DFFA6F4}"/>
                </a:ext>
              </a:extLst>
            </p:cNvPr>
            <p:cNvSpPr txBox="1"/>
            <p:nvPr/>
          </p:nvSpPr>
          <p:spPr>
            <a:xfrm>
              <a:off x="3530610" y="2070742"/>
              <a:ext cx="32404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</p:grpSp>
      <p:pic>
        <p:nvPicPr>
          <p:cNvPr id="111" name="Picture 110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B36591A-BB2B-A74A-55C9-CEB50F2A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275" y="2597065"/>
            <a:ext cx="2144785" cy="2144783"/>
          </a:xfrm>
          <a:prstGeom prst="rect">
            <a:avLst/>
          </a:prstGeom>
        </p:spPr>
      </p:pic>
      <p:sp>
        <p:nvSpPr>
          <p:cNvPr id="112" name="Rectangle: Rounded Corners 47">
            <a:extLst>
              <a:ext uri="{FF2B5EF4-FFF2-40B4-BE49-F238E27FC236}">
                <a16:creationId xmlns:a16="http://schemas.microsoft.com/office/drawing/2014/main" id="{EC4B2C7E-E051-D72E-25ED-26AD9A6C32F6}"/>
              </a:ext>
            </a:extLst>
          </p:cNvPr>
          <p:cNvSpPr>
            <a:spLocks noChangeAspect="1"/>
          </p:cNvSpPr>
          <p:nvPr/>
        </p:nvSpPr>
        <p:spPr>
          <a:xfrm>
            <a:off x="9324154" y="2051195"/>
            <a:ext cx="1414320" cy="6285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Synth.</a:t>
            </a:r>
          </a:p>
        </p:txBody>
      </p:sp>
      <p:sp>
        <p:nvSpPr>
          <p:cNvPr id="113" name="Rectangle: Rounded Corners 49">
            <a:extLst>
              <a:ext uri="{FF2B5EF4-FFF2-40B4-BE49-F238E27FC236}">
                <a16:creationId xmlns:a16="http://schemas.microsoft.com/office/drawing/2014/main" id="{54CAF7D8-23E8-828F-834C-72B5519BC910}"/>
              </a:ext>
            </a:extLst>
          </p:cNvPr>
          <p:cNvSpPr>
            <a:spLocks noChangeAspect="1"/>
          </p:cNvSpPr>
          <p:nvPr/>
        </p:nvSpPr>
        <p:spPr>
          <a:xfrm>
            <a:off x="10837286" y="2057472"/>
            <a:ext cx="1414320" cy="6285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O2 Perm</a:t>
            </a:r>
          </a:p>
        </p:txBody>
      </p:sp>
      <p:sp>
        <p:nvSpPr>
          <p:cNvPr id="114" name="Rectangle: Rounded Corners 50">
            <a:extLst>
              <a:ext uri="{FF2B5EF4-FFF2-40B4-BE49-F238E27FC236}">
                <a16:creationId xmlns:a16="http://schemas.microsoft.com/office/drawing/2014/main" id="{3A06B209-3E36-A4FF-1AA2-51679FD47DC5}"/>
              </a:ext>
            </a:extLst>
          </p:cNvPr>
          <p:cNvSpPr>
            <a:spLocks noChangeAspect="1"/>
          </p:cNvSpPr>
          <p:nvPr/>
        </p:nvSpPr>
        <p:spPr>
          <a:xfrm>
            <a:off x="12356592" y="2048936"/>
            <a:ext cx="1520403" cy="6285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N2 Perm</a:t>
            </a:r>
          </a:p>
        </p:txBody>
      </p:sp>
      <p:cxnSp>
        <p:nvCxnSpPr>
          <p:cNvPr id="115" name="Connector: Curved 71">
            <a:extLst>
              <a:ext uri="{FF2B5EF4-FFF2-40B4-BE49-F238E27FC236}">
                <a16:creationId xmlns:a16="http://schemas.microsoft.com/office/drawing/2014/main" id="{0603FE0E-D06F-A94E-12DB-F0B722101D4F}"/>
              </a:ext>
            </a:extLst>
          </p:cNvPr>
          <p:cNvCxnSpPr>
            <a:cxnSpLocks/>
            <a:stCxn id="112" idx="2"/>
            <a:endCxn id="111" idx="1"/>
          </p:cNvCxnSpPr>
          <p:nvPr/>
        </p:nvCxnSpPr>
        <p:spPr>
          <a:xfrm rot="16200000" flipH="1">
            <a:off x="9811957" y="2899138"/>
            <a:ext cx="989675" cy="550961"/>
          </a:xfrm>
          <a:prstGeom prst="curved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Curved 75">
            <a:extLst>
              <a:ext uri="{FF2B5EF4-FFF2-40B4-BE49-F238E27FC236}">
                <a16:creationId xmlns:a16="http://schemas.microsoft.com/office/drawing/2014/main" id="{B0DA760F-A137-11C7-831A-592B2B588BB1}"/>
              </a:ext>
            </a:extLst>
          </p:cNvPr>
          <p:cNvCxnSpPr>
            <a:cxnSpLocks/>
            <a:stCxn id="114" idx="2"/>
            <a:endCxn id="111" idx="3"/>
          </p:cNvCxnSpPr>
          <p:nvPr/>
        </p:nvCxnSpPr>
        <p:spPr>
          <a:xfrm rot="5400000">
            <a:off x="12425960" y="2978623"/>
            <a:ext cx="991934" cy="389734"/>
          </a:xfrm>
          <a:prstGeom prst="curved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2BE48F6-985C-4951-B49E-9454B17E80E7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11544450" y="2686064"/>
            <a:ext cx="2" cy="3902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EEB77A9-53E3-25D9-3B63-AC16A5E7E12B}"/>
              </a:ext>
            </a:extLst>
          </p:cNvPr>
          <p:cNvCxnSpPr>
            <a:cxnSpLocks/>
          </p:cNvCxnSpPr>
          <p:nvPr/>
        </p:nvCxnSpPr>
        <p:spPr>
          <a:xfrm flipH="1">
            <a:off x="9870703" y="6877865"/>
            <a:ext cx="0" cy="199053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7CAF61C-1425-646E-1C0B-B8E459EEF92C}"/>
              </a:ext>
            </a:extLst>
          </p:cNvPr>
          <p:cNvCxnSpPr>
            <a:cxnSpLocks/>
          </p:cNvCxnSpPr>
          <p:nvPr/>
        </p:nvCxnSpPr>
        <p:spPr>
          <a:xfrm>
            <a:off x="12933486" y="6901163"/>
            <a:ext cx="0" cy="200869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5B52F97F-55EE-366B-311E-8481C990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2104" y="7406001"/>
            <a:ext cx="1782072" cy="1026472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801678B-E7BF-9DC1-C0BA-B305C96B12C1}"/>
              </a:ext>
            </a:extLst>
          </p:cNvPr>
          <p:cNvSpPr txBox="1"/>
          <p:nvPr/>
        </p:nvSpPr>
        <p:spPr>
          <a:xfrm>
            <a:off x="11138745" y="7101984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1240FAB-735D-D8BF-C774-876DD8B6CFF6}"/>
              </a:ext>
            </a:extLst>
          </p:cNvPr>
          <p:cNvSpPr txBox="1"/>
          <p:nvPr/>
        </p:nvSpPr>
        <p:spPr>
          <a:xfrm>
            <a:off x="9563062" y="7113609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6B69DB65-AB93-9A0C-0F85-4E0D47EB89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40845" y="7415928"/>
            <a:ext cx="1759810" cy="10371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D9D2E86-69F3-939D-2643-96B426ACE499}"/>
              </a:ext>
            </a:extLst>
          </p:cNvPr>
          <p:cNvSpPr txBox="1"/>
          <p:nvPr/>
        </p:nvSpPr>
        <p:spPr>
          <a:xfrm>
            <a:off x="9002738" y="8381743"/>
            <a:ext cx="1926048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C1FDC1-8056-BFA5-092A-F062E279CC2B}"/>
              </a:ext>
            </a:extLst>
          </p:cNvPr>
          <p:cNvSpPr txBox="1"/>
          <p:nvPr/>
        </p:nvSpPr>
        <p:spPr>
          <a:xfrm>
            <a:off x="12555811" y="8396090"/>
            <a:ext cx="2428512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11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C582C5D9-EF09-A578-2C93-B36B623B5D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6198" y="7425575"/>
            <a:ext cx="1803891" cy="1029420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E6E0B63-91C0-0A19-261F-706C4426F121}"/>
              </a:ext>
            </a:extLst>
          </p:cNvPr>
          <p:cNvSpPr txBox="1"/>
          <p:nvPr/>
        </p:nvSpPr>
        <p:spPr>
          <a:xfrm>
            <a:off x="10825735" y="8370118"/>
            <a:ext cx="1858282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131" name="Connector: Curved 55">
            <a:extLst>
              <a:ext uri="{FF2B5EF4-FFF2-40B4-BE49-F238E27FC236}">
                <a16:creationId xmlns:a16="http://schemas.microsoft.com/office/drawing/2014/main" id="{E68BE1FA-4F36-F03F-D56F-D0CCB47C13A4}"/>
              </a:ext>
            </a:extLst>
          </p:cNvPr>
          <p:cNvCxnSpPr>
            <a:cxnSpLocks/>
            <a:stCxn id="163" idx="3"/>
            <a:endCxn id="125" idx="3"/>
          </p:cNvCxnSpPr>
          <p:nvPr/>
        </p:nvCxnSpPr>
        <p:spPr>
          <a:xfrm flipH="1">
            <a:off x="10178343" y="5552526"/>
            <a:ext cx="188468" cy="1745748"/>
          </a:xfrm>
          <a:prstGeom prst="curvedConnector3">
            <a:avLst>
              <a:gd name="adj1" fmla="val -121294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57">
            <a:extLst>
              <a:ext uri="{FF2B5EF4-FFF2-40B4-BE49-F238E27FC236}">
                <a16:creationId xmlns:a16="http://schemas.microsoft.com/office/drawing/2014/main" id="{4EA3A3EC-ACDC-BCB3-0A85-77D909EE0DE6}"/>
              </a:ext>
            </a:extLst>
          </p:cNvPr>
          <p:cNvCxnSpPr>
            <a:cxnSpLocks/>
            <a:stCxn id="156" idx="3"/>
            <a:endCxn id="134" idx="3"/>
          </p:cNvCxnSpPr>
          <p:nvPr/>
        </p:nvCxnSpPr>
        <p:spPr>
          <a:xfrm flipH="1">
            <a:off x="13312817" y="5582888"/>
            <a:ext cx="103419" cy="1681156"/>
          </a:xfrm>
          <a:prstGeom prst="curvedConnector3">
            <a:avLst>
              <a:gd name="adj1" fmla="val -221040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63">
            <a:extLst>
              <a:ext uri="{FF2B5EF4-FFF2-40B4-BE49-F238E27FC236}">
                <a16:creationId xmlns:a16="http://schemas.microsoft.com/office/drawing/2014/main" id="{4AA67635-88BC-5388-FE40-6517EE9B77AC}"/>
              </a:ext>
            </a:extLst>
          </p:cNvPr>
          <p:cNvCxnSpPr>
            <a:cxnSpLocks/>
            <a:stCxn id="148" idx="3"/>
            <a:endCxn id="124" idx="3"/>
          </p:cNvCxnSpPr>
          <p:nvPr/>
        </p:nvCxnSpPr>
        <p:spPr>
          <a:xfrm flipH="1">
            <a:off x="11754026" y="5220479"/>
            <a:ext cx="246363" cy="2066170"/>
          </a:xfrm>
          <a:prstGeom prst="curvedConnector3">
            <a:avLst>
              <a:gd name="adj1" fmla="val -92790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FB58E82-97C3-9675-FDD8-71DAF06637EA}"/>
              </a:ext>
            </a:extLst>
          </p:cNvPr>
          <p:cNvSpPr txBox="1"/>
          <p:nvPr/>
        </p:nvSpPr>
        <p:spPr>
          <a:xfrm>
            <a:off x="12697536" y="7079378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4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904AF8-5B39-4BC0-0180-478D1FBBDC15}"/>
              </a:ext>
            </a:extLst>
          </p:cNvPr>
          <p:cNvCxnSpPr>
            <a:cxnSpLocks/>
          </p:cNvCxnSpPr>
          <p:nvPr/>
        </p:nvCxnSpPr>
        <p:spPr>
          <a:xfrm>
            <a:off x="11446387" y="6931515"/>
            <a:ext cx="0" cy="199053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8">
            <a:extLst>
              <a:ext uri="{FF2B5EF4-FFF2-40B4-BE49-F238E27FC236}">
                <a16:creationId xmlns:a16="http://schemas.microsoft.com/office/drawing/2014/main" id="{DBF464F6-682F-3EEC-4FA7-F116ECE7077A}"/>
              </a:ext>
            </a:extLst>
          </p:cNvPr>
          <p:cNvCxnSpPr>
            <a:cxnSpLocks/>
            <a:endCxn id="166" idx="1"/>
          </p:cNvCxnSpPr>
          <p:nvPr/>
        </p:nvCxnSpPr>
        <p:spPr>
          <a:xfrm rot="5400000">
            <a:off x="10406568" y="3782734"/>
            <a:ext cx="528912" cy="1606551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6260688-9698-905A-6542-215370F810DD}"/>
              </a:ext>
            </a:extLst>
          </p:cNvPr>
          <p:cNvCxnSpPr>
            <a:cxnSpLocks/>
          </p:cNvCxnSpPr>
          <p:nvPr/>
        </p:nvCxnSpPr>
        <p:spPr>
          <a:xfrm>
            <a:off x="11474078" y="4583158"/>
            <a:ext cx="0" cy="2286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35">
            <a:extLst>
              <a:ext uri="{FF2B5EF4-FFF2-40B4-BE49-F238E27FC236}">
                <a16:creationId xmlns:a16="http://schemas.microsoft.com/office/drawing/2014/main" id="{EC0E0A44-CCDF-AC96-1A53-6DB853934818}"/>
              </a:ext>
            </a:extLst>
          </p:cNvPr>
          <p:cNvCxnSpPr>
            <a:cxnSpLocks/>
            <a:endCxn id="157" idx="1"/>
          </p:cNvCxnSpPr>
          <p:nvPr/>
        </p:nvCxnSpPr>
        <p:spPr>
          <a:xfrm rot="16200000" flipH="1">
            <a:off x="11943645" y="3852204"/>
            <a:ext cx="523216" cy="1461911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17E4725-3264-D10A-D292-0A1A8F922209}"/>
              </a:ext>
            </a:extLst>
          </p:cNvPr>
          <p:cNvGrpSpPr>
            <a:grpSpLocks noChangeAspect="1"/>
          </p:cNvGrpSpPr>
          <p:nvPr/>
        </p:nvGrpSpPr>
        <p:grpSpPr>
          <a:xfrm>
            <a:off x="9435922" y="4850464"/>
            <a:ext cx="930889" cy="1990525"/>
            <a:chOff x="719168" y="2425687"/>
            <a:chExt cx="640080" cy="13686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BE81EAE-582D-967A-7A19-5A3F3FB71DCC}"/>
                </a:ext>
              </a:extLst>
            </p:cNvPr>
            <p:cNvSpPr/>
            <p:nvPr/>
          </p:nvSpPr>
          <p:spPr>
            <a:xfrm>
              <a:off x="814929" y="2771363"/>
              <a:ext cx="416123" cy="225750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16EF60-70EB-AC59-0A04-4B41B107DF2A}"/>
                </a:ext>
              </a:extLst>
            </p:cNvPr>
            <p:cNvGrpSpPr/>
            <p:nvPr/>
          </p:nvGrpSpPr>
          <p:grpSpPr>
            <a:xfrm>
              <a:off x="864239" y="2425687"/>
              <a:ext cx="486325" cy="1368690"/>
              <a:chOff x="990388" y="1494692"/>
              <a:chExt cx="486325" cy="1368690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23D5333-2D41-7A1C-28B9-04069B1F1F5C}"/>
                  </a:ext>
                </a:extLst>
              </p:cNvPr>
              <p:cNvGrpSpPr/>
              <p:nvPr/>
            </p:nvGrpSpPr>
            <p:grpSpPr>
              <a:xfrm>
                <a:off x="1004427" y="1494692"/>
                <a:ext cx="275627" cy="1368690"/>
                <a:chOff x="957432" y="2034162"/>
                <a:chExt cx="275627" cy="1368690"/>
              </a:xfrm>
            </p:grpSpPr>
            <p:sp>
              <p:nvSpPr>
                <p:cNvPr id="166" name="Double Brace 165">
                  <a:extLst>
                    <a:ext uri="{FF2B5EF4-FFF2-40B4-BE49-F238E27FC236}">
                      <a16:creationId xmlns:a16="http://schemas.microsoft.com/office/drawing/2014/main" id="{AC3C24B4-B561-DF75-40A0-E145E49EF68D}"/>
                    </a:ext>
                  </a:extLst>
                </p:cNvPr>
                <p:cNvSpPr/>
                <p:nvPr/>
              </p:nvSpPr>
              <p:spPr>
                <a:xfrm rot="5400000">
                  <a:off x="410901" y="2580693"/>
                  <a:ext cx="1368690" cy="275627"/>
                </a:xfrm>
                <a:prstGeom prst="bracePair">
                  <a:avLst>
                    <a:gd name="adj" fmla="val 14968"/>
                  </a:avLst>
                </a:prstGeom>
                <a:solidFill>
                  <a:schemeClr val="bg1"/>
                </a:solidFill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 sz="1200" dirty="0">
                    <a:solidFill>
                      <a:schemeClr val="accent6">
                        <a:lumMod val="5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FC518CC6-F546-07EA-F4EE-905E07CE1B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4569" y="2155313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A051449D-F3B3-CE59-A76D-5B9A343287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5842" y="2805495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BB8E38F3-9129-56FD-6A88-AA68EBBA70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3676" y="3098067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</p:grp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CEF65C1-798A-1B44-24DC-62A1DC79F903}"/>
                  </a:ext>
                </a:extLst>
              </p:cNvPr>
              <p:cNvSpPr txBox="1"/>
              <p:nvPr/>
            </p:nvSpPr>
            <p:spPr>
              <a:xfrm>
                <a:off x="990388" y="2019585"/>
                <a:ext cx="486325" cy="298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solidFill>
                      <a:schemeClr val="accent6">
                        <a:lumMod val="50000"/>
                      </a:schemeClr>
                    </a:solidFill>
                    <a:latin typeface="Corbel" panose="020B0503020204020204" pitchFamily="34" charset="0"/>
                  </a:rPr>
                  <a:t>…</a:t>
                </a:r>
              </a:p>
            </p:txBody>
          </p:sp>
        </p:grpSp>
        <p:pic>
          <p:nvPicPr>
            <p:cNvPr id="163" name="Picture 162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29E759AA-7491-DA56-1427-751B6F6B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168" y="2588386"/>
              <a:ext cx="640080" cy="64008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0314B6F-5FF4-CB86-E44D-1217C23F7DAE}"/>
              </a:ext>
            </a:extLst>
          </p:cNvPr>
          <p:cNvGrpSpPr>
            <a:grpSpLocks noChangeAspect="1"/>
          </p:cNvGrpSpPr>
          <p:nvPr/>
        </p:nvGrpSpPr>
        <p:grpSpPr>
          <a:xfrm>
            <a:off x="12485349" y="4844768"/>
            <a:ext cx="948989" cy="1990525"/>
            <a:chOff x="3429594" y="2439837"/>
            <a:chExt cx="652526" cy="13686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09E72AA-28BF-32BE-E364-CA93AAC82918}"/>
                </a:ext>
              </a:extLst>
            </p:cNvPr>
            <p:cNvSpPr/>
            <p:nvPr/>
          </p:nvSpPr>
          <p:spPr>
            <a:xfrm>
              <a:off x="3548056" y="2824279"/>
              <a:ext cx="416123" cy="225750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B44FA76-CADB-122E-5B61-A8B21D9352A2}"/>
                </a:ext>
              </a:extLst>
            </p:cNvPr>
            <p:cNvGrpSpPr/>
            <p:nvPr/>
          </p:nvGrpSpPr>
          <p:grpSpPr>
            <a:xfrm>
              <a:off x="3601791" y="2439837"/>
              <a:ext cx="275627" cy="1368690"/>
              <a:chOff x="957432" y="2034162"/>
              <a:chExt cx="275627" cy="1368690"/>
            </a:xfrm>
          </p:grpSpPr>
          <p:sp>
            <p:nvSpPr>
              <p:cNvPr id="157" name="Double Brace 156">
                <a:extLst>
                  <a:ext uri="{FF2B5EF4-FFF2-40B4-BE49-F238E27FC236}">
                    <a16:creationId xmlns:a16="http://schemas.microsoft.com/office/drawing/2014/main" id="{8933C4D5-FAD8-2356-1391-963D0A5B37D4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24691535-A32F-6451-560C-EE9F127FE5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52258A5-8879-5566-DD12-B27A6D6B19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CD732A48-70C7-0B88-A09D-DE0E90C541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836" y="3098067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FE67D3B-9050-721B-7DD8-D8B1C1FCF76B}"/>
                </a:ext>
              </a:extLst>
            </p:cNvPr>
            <p:cNvSpPr txBox="1"/>
            <p:nvPr/>
          </p:nvSpPr>
          <p:spPr>
            <a:xfrm>
              <a:off x="3595795" y="2939515"/>
              <a:ext cx="486325" cy="298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pic>
          <p:nvPicPr>
            <p:cNvPr id="156" name="Picture 155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7B8E9E4B-CE4C-CD40-12E4-22964795F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594" y="2627330"/>
              <a:ext cx="640080" cy="640080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70BBD1D-70E5-D8D5-E02F-169A2090D97B}"/>
              </a:ext>
            </a:extLst>
          </p:cNvPr>
          <p:cNvGrpSpPr>
            <a:grpSpLocks noChangeAspect="1"/>
          </p:cNvGrpSpPr>
          <p:nvPr/>
        </p:nvGrpSpPr>
        <p:grpSpPr>
          <a:xfrm>
            <a:off x="11047033" y="4743800"/>
            <a:ext cx="953356" cy="2162005"/>
            <a:chOff x="2123912" y="2356510"/>
            <a:chExt cx="640080" cy="145156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C765751-41E8-C548-3299-4BA83AB3F096}"/>
                </a:ext>
              </a:extLst>
            </p:cNvPr>
            <p:cNvGrpSpPr/>
            <p:nvPr/>
          </p:nvGrpSpPr>
          <p:grpSpPr>
            <a:xfrm>
              <a:off x="2254353" y="2439381"/>
              <a:ext cx="275627" cy="1368690"/>
              <a:chOff x="957432" y="2034162"/>
              <a:chExt cx="275627" cy="1368690"/>
            </a:xfrm>
          </p:grpSpPr>
          <p:sp>
            <p:nvSpPr>
              <p:cNvPr id="149" name="Double Brace 148">
                <a:extLst>
                  <a:ext uri="{FF2B5EF4-FFF2-40B4-BE49-F238E27FC236}">
                    <a16:creationId xmlns:a16="http://schemas.microsoft.com/office/drawing/2014/main" id="{0C066106-D964-25BE-0B43-5757FD345C25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67D324D-3B6D-A8DD-5B56-A2704C168C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B3CEDD9-CD16-DE2E-41FD-DB32C7C4E0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79F29EA-DE97-BCEC-7EE2-A2BA433447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3098067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822F800-5366-AFDA-3EC5-7EAB7B116797}"/>
                </a:ext>
              </a:extLst>
            </p:cNvPr>
            <p:cNvSpPr txBox="1"/>
            <p:nvPr/>
          </p:nvSpPr>
          <p:spPr>
            <a:xfrm>
              <a:off x="2245778" y="2908707"/>
              <a:ext cx="486325" cy="291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5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A2D4C5F-26E7-0F32-8A0C-3D09D744C978}"/>
                </a:ext>
              </a:extLst>
            </p:cNvPr>
            <p:cNvSpPr/>
            <p:nvPr/>
          </p:nvSpPr>
          <p:spPr>
            <a:xfrm>
              <a:off x="2177139" y="2546652"/>
              <a:ext cx="460718" cy="275061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pic>
          <p:nvPicPr>
            <p:cNvPr id="148" name="Picture 147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1DCFF563-4853-0FE5-7A0B-3237186F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912" y="2356510"/>
              <a:ext cx="640080" cy="64008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768EAB9-C52A-0A44-96BD-13628256DF0D}"/>
              </a:ext>
            </a:extLst>
          </p:cNvPr>
          <p:cNvGrpSpPr/>
          <p:nvPr/>
        </p:nvGrpSpPr>
        <p:grpSpPr>
          <a:xfrm>
            <a:off x="3416681" y="5915657"/>
            <a:ext cx="4150992" cy="2424180"/>
            <a:chOff x="1151614" y="3574742"/>
            <a:chExt cx="2649756" cy="1547458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BE08A676-49FD-0686-738B-E02BE93B2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151614" y="3574742"/>
              <a:ext cx="2649756" cy="1547458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667DC9B-20A2-726F-60A1-1290D5CD750D}"/>
                </a:ext>
              </a:extLst>
            </p:cNvPr>
            <p:cNvSpPr txBox="1"/>
            <p:nvPr/>
          </p:nvSpPr>
          <p:spPr>
            <a:xfrm>
              <a:off x="1603524" y="3828959"/>
              <a:ext cx="1722622" cy="412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Median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across</a:t>
              </a:r>
            </a:p>
            <a:p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the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test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set: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37C4333-28FE-BC96-2D99-AED1C601DB1A}"/>
              </a:ext>
            </a:extLst>
          </p:cNvPr>
          <p:cNvCxnSpPr>
            <a:cxnSpLocks/>
          </p:cNvCxnSpPr>
          <p:nvPr/>
        </p:nvCxnSpPr>
        <p:spPr>
          <a:xfrm>
            <a:off x="4035445" y="4685234"/>
            <a:ext cx="0" cy="3417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E68FB468-BD5F-0256-ACE2-6AA30132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37" y="5049765"/>
            <a:ext cx="1642904" cy="1642903"/>
          </a:xfrm>
          <a:prstGeom prst="rect">
            <a:avLst/>
          </a:prstGeom>
        </p:spPr>
      </p:pic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5C69CD8-D936-0C1C-235F-7473EA5C591E}"/>
              </a:ext>
            </a:extLst>
          </p:cNvPr>
          <p:cNvCxnSpPr>
            <a:cxnSpLocks/>
          </p:cNvCxnSpPr>
          <p:nvPr/>
        </p:nvCxnSpPr>
        <p:spPr>
          <a:xfrm>
            <a:off x="5517966" y="4649888"/>
            <a:ext cx="0" cy="3771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69F70A6-206C-97F7-585A-23ADA5BC2E90}"/>
              </a:ext>
            </a:extLst>
          </p:cNvPr>
          <p:cNvCxnSpPr>
            <a:cxnSpLocks/>
          </p:cNvCxnSpPr>
          <p:nvPr/>
        </p:nvCxnSpPr>
        <p:spPr>
          <a:xfrm>
            <a:off x="5512151" y="2706077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1F72CA5-331E-F441-DA17-7F5EC7B658E5}"/>
              </a:ext>
            </a:extLst>
          </p:cNvPr>
          <p:cNvCxnSpPr>
            <a:cxnSpLocks/>
          </p:cNvCxnSpPr>
          <p:nvPr/>
        </p:nvCxnSpPr>
        <p:spPr>
          <a:xfrm>
            <a:off x="4035445" y="2716626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B3460E2-A6BB-49BC-9CF8-9DD09260E74D}"/>
              </a:ext>
            </a:extLst>
          </p:cNvPr>
          <p:cNvCxnSpPr>
            <a:cxnSpLocks/>
          </p:cNvCxnSpPr>
          <p:nvPr/>
        </p:nvCxnSpPr>
        <p:spPr>
          <a:xfrm>
            <a:off x="7187549" y="4685234"/>
            <a:ext cx="0" cy="3417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E2FEEB77-C702-410C-9951-152923722647}"/>
              </a:ext>
            </a:extLst>
          </p:cNvPr>
          <p:cNvSpPr txBox="1"/>
          <p:nvPr/>
        </p:nvSpPr>
        <p:spPr>
          <a:xfrm>
            <a:off x="797584" y="4866419"/>
            <a:ext cx="20875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Ground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truth: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D3EEBBB-A34A-C7D3-A891-69D0EBA0795E}"/>
              </a:ext>
            </a:extLst>
          </p:cNvPr>
          <p:cNvSpPr txBox="1"/>
          <p:nvPr/>
        </p:nvSpPr>
        <p:spPr>
          <a:xfrm>
            <a:off x="4857491" y="5042717"/>
            <a:ext cx="20122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not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32A45A0-905C-8414-388E-F028BCBA2353}"/>
              </a:ext>
            </a:extLst>
          </p:cNvPr>
          <p:cNvSpPr txBox="1"/>
          <p:nvPr/>
        </p:nvSpPr>
        <p:spPr>
          <a:xfrm>
            <a:off x="3110570" y="5040528"/>
            <a:ext cx="21587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rank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C959F09-AF12-EBCD-608C-1659CB08B08B}"/>
              </a:ext>
            </a:extLst>
          </p:cNvPr>
          <p:cNvSpPr txBox="1"/>
          <p:nvPr/>
        </p:nvSpPr>
        <p:spPr>
          <a:xfrm>
            <a:off x="6510380" y="5040527"/>
            <a:ext cx="20122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not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D53BBD-5AD2-E2A8-05CB-EA678074A31C}"/>
              </a:ext>
            </a:extLst>
          </p:cNvPr>
          <p:cNvSpPr txBox="1"/>
          <p:nvPr/>
        </p:nvSpPr>
        <p:spPr>
          <a:xfrm>
            <a:off x="13117391" y="3348852"/>
            <a:ext cx="23640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Generate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examples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8891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56AFF3-FE70-DF2D-1640-DF5B2EB2A97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7563" y="1408113"/>
            <a:ext cx="14631987" cy="511175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https://github.com/liugangcode/torch-molecule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B69C-7627-7F0F-4635-96A023A1E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9" y="2432050"/>
            <a:ext cx="9102194" cy="5505450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torch-molecule</a:t>
            </a:r>
            <a:r>
              <a:rPr lang="en-US" dirty="0"/>
              <a:t> is a package under active development that facilitates </a:t>
            </a:r>
            <a:r>
              <a:rPr lang="en-US" b="1" dirty="0"/>
              <a:t>molecular discovery </a:t>
            </a:r>
            <a:r>
              <a:rPr lang="en-US" dirty="0"/>
              <a:t>through </a:t>
            </a:r>
            <a:r>
              <a:rPr lang="en-US" b="1" dirty="0"/>
              <a:t>deep learning</a:t>
            </a:r>
            <a:r>
              <a:rPr lang="en-US" dirty="0"/>
              <a:t>, featuring a </a:t>
            </a:r>
            <a:r>
              <a:rPr lang="en-US" b="1" dirty="0"/>
              <a:t>user-friendly, 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b="1" dirty="0">
                <a:highlight>
                  <a:srgbClr val="FFFF00"/>
                </a:highlight>
              </a:rPr>
              <a:t>-style</a:t>
            </a:r>
            <a:r>
              <a:rPr lang="en-US" b="1" dirty="0"/>
              <a:t> interface</a:t>
            </a:r>
            <a:r>
              <a:rPr lang="en-US" dirty="0"/>
              <a:t>. It includes model checkpoints for efficient deployment and molecular/polymer task. The package has three components: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Predictive Models: GCN, GIN, </a:t>
            </a:r>
            <a:r>
              <a:rPr lang="en-US" dirty="0">
                <a:solidFill>
                  <a:srgbClr val="C00000"/>
                </a:solidFill>
              </a:rPr>
              <a:t>GREA</a:t>
            </a:r>
            <a:r>
              <a:rPr lang="en-US" dirty="0"/>
              <a:t>, SGIR, IRM, DIR; SMILES-based LSTM and Transformers.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Generative Models: </a:t>
            </a:r>
            <a:r>
              <a:rPr lang="en-US" dirty="0" err="1"/>
              <a:t>GraphGA</a:t>
            </a:r>
            <a:r>
              <a:rPr lang="en-US" dirty="0"/>
              <a:t>, </a:t>
            </a:r>
            <a:r>
              <a:rPr lang="en-US" dirty="0" err="1"/>
              <a:t>DiGress</a:t>
            </a:r>
            <a:r>
              <a:rPr lang="en-US" dirty="0"/>
              <a:t>, GDSS, </a:t>
            </a:r>
            <a:r>
              <a:rPr lang="en-US" dirty="0">
                <a:solidFill>
                  <a:srgbClr val="C00000"/>
                </a:solidFill>
              </a:rPr>
              <a:t>Graph </a:t>
            </a:r>
            <a:r>
              <a:rPr lang="en-US" dirty="0" err="1">
                <a:solidFill>
                  <a:srgbClr val="C00000"/>
                </a:solidFill>
              </a:rPr>
              <a:t>DiT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Representation Models: </a:t>
            </a:r>
            <a:r>
              <a:rPr lang="en-US" dirty="0" err="1"/>
              <a:t>MoAMa</a:t>
            </a:r>
            <a:r>
              <a:rPr lang="en-US" dirty="0"/>
              <a:t>, </a:t>
            </a:r>
            <a:r>
              <a:rPr lang="en-US" dirty="0" err="1"/>
              <a:t>AttrMasking</a:t>
            </a:r>
            <a:r>
              <a:rPr lang="en-US" dirty="0"/>
              <a:t>, </a:t>
            </a:r>
            <a:r>
              <a:rPr lang="en-US" dirty="0" err="1"/>
              <a:t>ContextPred</a:t>
            </a:r>
            <a:r>
              <a:rPr lang="en-US" dirty="0"/>
              <a:t>, </a:t>
            </a:r>
            <a:r>
              <a:rPr lang="en-US" dirty="0" err="1"/>
              <a:t>EdgePred</a:t>
            </a:r>
            <a:r>
              <a:rPr lang="en-US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FA0202-DA7F-8CA7-2CB1-02596990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63" y="769938"/>
            <a:ext cx="14631987" cy="619125"/>
          </a:xfrm>
        </p:spPr>
        <p:txBody>
          <a:bodyPr/>
          <a:lstStyle/>
          <a:p>
            <a:r>
              <a:rPr lang="en-US"/>
              <a:t>Torch-Molecule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CA375-3247-7150-310B-209BC826CD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/>
          <a:p>
            <a:fld id="{91F31FA6-B0B4-9940-9B47-E6B321700686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DC54DC-BD6E-02A2-4D62-165C886F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533" y="2432050"/>
            <a:ext cx="5503334" cy="64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9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cikit-learn vs torch-molecule comparison">
            <a:extLst>
              <a:ext uri="{FF2B5EF4-FFF2-40B4-BE49-F238E27FC236}">
                <a16:creationId xmlns:a16="http://schemas.microsoft.com/office/drawing/2014/main" id="{4E986D81-83B7-A5D2-C602-26E35610DC03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867" y="0"/>
            <a:ext cx="16389867" cy="914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DFAEE2-C417-0C20-E5E0-D0ADB1F74E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25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662540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0F670-58E9-9A74-E65B-E32AD47B28F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Machine Learning / AI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chemeClr val="tx1"/>
                </a:solidFill>
              </a:rPr>
              <a:t> Materials </a:t>
            </a:r>
            <a:r>
              <a:rPr lang="en-US" altLang="zh-CN" dirty="0">
                <a:solidFill>
                  <a:schemeClr val="tx1"/>
                </a:solidFill>
              </a:rPr>
              <a:t>Science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2E3AE-E40F-EC99-ACE1-8FF87BB7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6866376" cy="609864"/>
          </a:xfrm>
        </p:spPr>
        <p:txBody>
          <a:bodyPr/>
          <a:lstStyle/>
          <a:p>
            <a:r>
              <a:rPr lang="en-US" dirty="0"/>
              <a:t>For undergraduate programs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92A1A8-973E-A934-6AC1-B05EC038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Bridging</a:t>
            </a:r>
            <a:r>
              <a:rPr lang="zh-CN" altLang="en-US" dirty="0"/>
              <a:t> </a:t>
            </a:r>
            <a:r>
              <a:rPr lang="en-US" altLang="zh-CN" dirty="0"/>
              <a:t>Communities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Textb</a:t>
            </a:r>
            <a:r>
              <a:rPr lang="en-US" dirty="0"/>
              <a:t>ooks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635D3-DCC4-1475-43B3-973E8B5F5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C84351-235A-9920-1CD1-6E1E529CE20C}"/>
              </a:ext>
            </a:extLst>
          </p:cNvPr>
          <p:cNvSpPr txBox="1">
            <a:spLocks/>
          </p:cNvSpPr>
          <p:nvPr/>
        </p:nvSpPr>
        <p:spPr bwMode="auto">
          <a:xfrm>
            <a:off x="8220381" y="2448850"/>
            <a:ext cx="4513486" cy="53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graduate programs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DBC3CF-ABE2-763C-2FAD-940D169B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231525" y="2979922"/>
            <a:ext cx="7750111" cy="5470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582E3-ED1F-DDCB-2EF3-111EEF2491C1}"/>
              </a:ext>
            </a:extLst>
          </p:cNvPr>
          <p:cNvSpPr txBox="1"/>
          <p:nvPr/>
        </p:nvSpPr>
        <p:spPr>
          <a:xfrm>
            <a:off x="4850820" y="6292696"/>
            <a:ext cx="3027037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Scientific primer: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American Chemical Societ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Focus”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92A2F6-B1BD-D3F7-CFB6-D181DA5C30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3277" y="3042706"/>
            <a:ext cx="3934234" cy="563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37228"/>
      </p:ext>
    </p:extLst>
  </p:cSld>
  <p:clrMapOvr>
    <a:masterClrMapping/>
  </p:clrMapOvr>
  <p:transition>
    <p:split orient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E6AD3-1A9B-D93D-F4F2-0476CC065E8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Inverse Molecular Design with Retrosynthetic Planning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[Liu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al.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ICLR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2025]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0D0E61-763C-33C3-8C38-B06182A4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Multimodal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2DF34-7BB4-1780-BB81-8DE2022F2A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ED0AE8-755E-A471-3086-7214C0E18EF6}"/>
              </a:ext>
            </a:extLst>
          </p:cNvPr>
          <p:cNvGrpSpPr>
            <a:grpSpLocks noChangeAspect="1"/>
          </p:cNvGrpSpPr>
          <p:nvPr/>
        </p:nvGrpSpPr>
        <p:grpSpPr>
          <a:xfrm>
            <a:off x="449934" y="2247230"/>
            <a:ext cx="8990993" cy="3812951"/>
            <a:chOff x="3155562" y="3683876"/>
            <a:chExt cx="6840558" cy="29009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7D8CFE-5AB9-4ECF-7A7A-F70B6DF2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3679" y="3821330"/>
              <a:ext cx="753342" cy="7533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1EC713-AB83-B7BE-2FEB-C0780036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611" y="3683876"/>
              <a:ext cx="983095" cy="98309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678D4B-C3A4-E87E-FAC1-026076B54760}"/>
                </a:ext>
              </a:extLst>
            </p:cNvPr>
            <p:cNvSpPr txBox="1"/>
            <p:nvPr/>
          </p:nvSpPr>
          <p:spPr>
            <a:xfrm>
              <a:off x="4146367" y="4655296"/>
              <a:ext cx="650292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LLM</a:t>
              </a:r>
              <a:endParaRPr lang="en-CN" sz="2800" dirty="0">
                <a:latin typeface="Corbel" panose="020B0503020204020204" pitchFamily="34" charset="0"/>
              </a:endParaRPr>
            </a:p>
          </p:txBody>
        </p:sp>
        <p:sp>
          <p:nvSpPr>
            <p:cNvPr id="9" name="Plus 8">
              <a:extLst>
                <a:ext uri="{FF2B5EF4-FFF2-40B4-BE49-F238E27FC236}">
                  <a16:creationId xmlns:a16="http://schemas.microsoft.com/office/drawing/2014/main" id="{EACE515F-DDB8-DC95-2836-94B0998F7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13642" y="3948767"/>
              <a:ext cx="540000" cy="540000"/>
            </a:xfrm>
            <a:prstGeom prst="mathPlu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40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7C2ABA-4BE1-F8DC-7B3E-FCD61919F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3981" y="3963985"/>
              <a:ext cx="540000" cy="5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9DF465-1E56-4107-F848-CABBC62C285B}"/>
                </a:ext>
              </a:extLst>
            </p:cNvPr>
            <p:cNvSpPr txBox="1"/>
            <p:nvPr/>
          </p:nvSpPr>
          <p:spPr>
            <a:xfrm>
              <a:off x="6095115" y="4655098"/>
              <a:ext cx="1861358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Graph </a:t>
              </a:r>
              <a:r>
                <a:rPr lang="en-US" altLang="zh-CN" sz="2800" dirty="0">
                  <a:latin typeface="Corbel" panose="020B0503020204020204" pitchFamily="34" charset="0"/>
                </a:rPr>
                <a:t>Modules</a:t>
              </a:r>
              <a:endParaRPr lang="en-CN" sz="2800" dirty="0">
                <a:latin typeface="Corbel" panose="020B0503020204020204" pitchFamily="34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52F0E38-5133-5A98-AE3C-0E9D2685A765}"/>
                </a:ext>
              </a:extLst>
            </p:cNvPr>
            <p:cNvSpPr/>
            <p:nvPr/>
          </p:nvSpPr>
          <p:spPr>
            <a:xfrm rot="16200000">
              <a:off x="8191300" y="3966392"/>
              <a:ext cx="277091" cy="418061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4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EDE121-D52E-8233-416D-513EF5EB9F65}"/>
                </a:ext>
              </a:extLst>
            </p:cNvPr>
            <p:cNvSpPr txBox="1"/>
            <p:nvPr/>
          </p:nvSpPr>
          <p:spPr>
            <a:xfrm>
              <a:off x="8944578" y="4655098"/>
              <a:ext cx="1051542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Llamole</a:t>
              </a:r>
              <a:endParaRPr lang="en-CN" sz="2400" dirty="0">
                <a:latin typeface="Corbel" panose="020B0503020204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0624C6-0686-1481-FB90-44733DDBA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981" y="396398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092E13-4ADF-085C-994F-169177D4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3981" y="396398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B69A18-4BDB-5038-0ABD-F2D4C3A2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637076" y="5427955"/>
              <a:ext cx="2313809" cy="1156904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C527A2-A6A2-BA52-E5FE-1C368F64C280}"/>
                </a:ext>
              </a:extLst>
            </p:cNvPr>
            <p:cNvGrpSpPr/>
            <p:nvPr/>
          </p:nvGrpSpPr>
          <p:grpSpPr>
            <a:xfrm>
              <a:off x="3155562" y="5303535"/>
              <a:ext cx="2897467" cy="1239260"/>
              <a:chOff x="277558" y="2577269"/>
              <a:chExt cx="2897467" cy="123926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6E954C-8A48-1686-CF54-EDD78F210F93}"/>
                  </a:ext>
                </a:extLst>
              </p:cNvPr>
              <p:cNvCxnSpPr/>
              <p:nvPr/>
            </p:nvCxnSpPr>
            <p:spPr>
              <a:xfrm>
                <a:off x="1621985" y="2577269"/>
                <a:ext cx="0" cy="3260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6BD23-EF64-9C88-F986-D3BB7F6AB6E1}"/>
                  </a:ext>
                </a:extLst>
              </p:cNvPr>
              <p:cNvSpPr txBox="1"/>
              <p:nvPr/>
            </p:nvSpPr>
            <p:spPr>
              <a:xfrm>
                <a:off x="277558" y="2903290"/>
                <a:ext cx="2897467" cy="913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N" sz="2400" i="1" dirty="0">
                    <a:latin typeface="Times New Roman" panose="02020603050405020304" pitchFamily="18" charset="0"/>
                    <a:ea typeface="Xingkai SC Light" panose="0201060004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en-US" sz="2400" i="1" dirty="0">
                    <a:latin typeface="Times New Roman" panose="02020603050405020304" pitchFamily="18" charset="0"/>
                    <a:ea typeface="Xingkai SC Light" panose="02010600040101010101" pitchFamily="2" charset="-122"/>
                    <a:cs typeface="Times New Roman" panose="02020603050405020304" pitchFamily="18" charset="0"/>
                  </a:rPr>
                  <a:t>To satisfy the requirements: The molecule is a complex, aromatic compound… It is”</a:t>
                </a:r>
                <a:endParaRPr lang="en-CN" sz="2400" i="1" dirty="0">
                  <a:latin typeface="Times New Roman" panose="02020603050405020304" pitchFamily="18" charset="0"/>
                  <a:ea typeface="Xingkai SC Light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27A953-1936-6974-EEB2-73C7E7BE8A3F}"/>
              </a:ext>
            </a:extLst>
          </p:cNvPr>
          <p:cNvCxnSpPr/>
          <p:nvPr/>
        </p:nvCxnSpPr>
        <p:spPr>
          <a:xfrm>
            <a:off x="5264747" y="4342185"/>
            <a:ext cx="0" cy="4285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4B85C1-A162-3F0E-7DE3-E88958E2A6A3}"/>
              </a:ext>
            </a:extLst>
          </p:cNvPr>
          <p:cNvGrpSpPr/>
          <p:nvPr/>
        </p:nvGrpSpPr>
        <p:grpSpPr>
          <a:xfrm>
            <a:off x="449934" y="6955401"/>
            <a:ext cx="9000000" cy="1828799"/>
            <a:chOff x="449934" y="6955401"/>
            <a:chExt cx="9000000" cy="1828799"/>
          </a:xfrm>
        </p:grpSpPr>
        <p:sp>
          <p:nvSpPr>
            <p:cNvPr id="27" name="Snip Same Side Corner Rectangle 26">
              <a:extLst>
                <a:ext uri="{FF2B5EF4-FFF2-40B4-BE49-F238E27FC236}">
                  <a16:creationId xmlns:a16="http://schemas.microsoft.com/office/drawing/2014/main" id="{A66EF058-BD3C-8F22-ADE5-5677BF17ED90}"/>
                </a:ext>
              </a:extLst>
            </p:cNvPr>
            <p:cNvSpPr/>
            <p:nvPr/>
          </p:nvSpPr>
          <p:spPr>
            <a:xfrm>
              <a:off x="449934" y="6955401"/>
              <a:ext cx="9000000" cy="182879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60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05D99C4-7B98-F62D-F53B-767C8EDEEFB9}"/>
                </a:ext>
              </a:extLst>
            </p:cNvPr>
            <p:cNvSpPr/>
            <p:nvPr/>
          </p:nvSpPr>
          <p:spPr>
            <a:xfrm>
              <a:off x="7780173" y="7717683"/>
              <a:ext cx="1409500" cy="5546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solidFill>
                    <a:schemeClr val="tx1"/>
                  </a:solidFill>
                </a:rPr>
                <a:t>USPTO (3.8M)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7A820A4-D07A-F8E3-E38A-B935DE9B08C5}"/>
                </a:ext>
              </a:extLst>
            </p:cNvPr>
            <p:cNvCxnSpPr>
              <a:cxnSpLocks/>
            </p:cNvCxnSpPr>
            <p:nvPr/>
          </p:nvCxnSpPr>
          <p:spPr>
            <a:xfrm>
              <a:off x="1255336" y="8512605"/>
              <a:ext cx="27207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2512B5-425A-BC2D-DB5C-F35AA348CDC8}"/>
                </a:ext>
              </a:extLst>
            </p:cNvPr>
            <p:cNvSpPr txBox="1"/>
            <p:nvPr/>
          </p:nvSpPr>
          <p:spPr>
            <a:xfrm>
              <a:off x="1791731" y="8375117"/>
              <a:ext cx="1481496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Small Molecule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EAAA5D-3399-7C9D-10CF-B2CADAB4584B}"/>
                </a:ext>
              </a:extLst>
            </p:cNvPr>
            <p:cNvCxnSpPr>
              <a:cxnSpLocks/>
            </p:cNvCxnSpPr>
            <p:nvPr/>
          </p:nvCxnSpPr>
          <p:spPr>
            <a:xfrm>
              <a:off x="4298793" y="8512605"/>
              <a:ext cx="3042429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59F45A-EBEA-0D73-64A9-B6F783848352}"/>
                </a:ext>
              </a:extLst>
            </p:cNvPr>
            <p:cNvSpPr txBox="1"/>
            <p:nvPr/>
          </p:nvSpPr>
          <p:spPr>
            <a:xfrm>
              <a:off x="4789869" y="8356877"/>
              <a:ext cx="1860381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Polymeric Materials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321DA89-1E3A-7480-1809-583A3CC2E0EE}"/>
                </a:ext>
              </a:extLst>
            </p:cNvPr>
            <p:cNvCxnSpPr>
              <a:cxnSpLocks/>
            </p:cNvCxnSpPr>
            <p:nvPr/>
          </p:nvCxnSpPr>
          <p:spPr>
            <a:xfrm>
              <a:off x="7674689" y="8506167"/>
              <a:ext cx="168391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6AA5A4-5E8E-750F-49A7-CE69513E31B4}"/>
                </a:ext>
              </a:extLst>
            </p:cNvPr>
            <p:cNvSpPr txBox="1"/>
            <p:nvPr/>
          </p:nvSpPr>
          <p:spPr>
            <a:xfrm>
              <a:off x="8040571" y="8348113"/>
              <a:ext cx="932435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Reaction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42C9D4-BBFF-7664-56AA-0E9EBB898FD7}"/>
                </a:ext>
              </a:extLst>
            </p:cNvPr>
            <p:cNvGrpSpPr/>
            <p:nvPr/>
          </p:nvGrpSpPr>
          <p:grpSpPr>
            <a:xfrm>
              <a:off x="1194031" y="7128752"/>
              <a:ext cx="2859822" cy="1148318"/>
              <a:chOff x="792063" y="4189551"/>
              <a:chExt cx="3984297" cy="1119886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B66C84C9-06A3-48CC-E8C1-A4AC1E1E36C7}"/>
                  </a:ext>
                </a:extLst>
              </p:cNvPr>
              <p:cNvSpPr/>
              <p:nvPr/>
            </p:nvSpPr>
            <p:spPr>
              <a:xfrm>
                <a:off x="2812648" y="4768459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ZINC (4M)</a:t>
                </a:r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BAAA2246-80F2-3E71-0B7C-C00621B5DA9E}"/>
                  </a:ext>
                </a:extLst>
              </p:cNvPr>
              <p:cNvSpPr/>
              <p:nvPr/>
            </p:nvSpPr>
            <p:spPr>
              <a:xfrm>
                <a:off x="792063" y="4768495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ChEMBL (2.2M)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FE5BFA04-C369-896E-AF77-5D9BE20FD05D}"/>
                  </a:ext>
                </a:extLst>
              </p:cNvPr>
              <p:cNvSpPr/>
              <p:nvPr/>
            </p:nvSpPr>
            <p:spPr>
              <a:xfrm>
                <a:off x="2812648" y="4189551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MoleculeNet (492K)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4B98BAF-B132-45E3-284F-4A053664FE6F}"/>
                  </a:ext>
                </a:extLst>
              </p:cNvPr>
              <p:cNvSpPr/>
              <p:nvPr/>
            </p:nvSpPr>
            <p:spPr>
              <a:xfrm>
                <a:off x="796333" y="4189918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PubChem (158K)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8AEFF1B-C8AE-4B3D-042A-9CFC107EB512}"/>
                </a:ext>
              </a:extLst>
            </p:cNvPr>
            <p:cNvGrpSpPr/>
            <p:nvPr/>
          </p:nvGrpSpPr>
          <p:grpSpPr>
            <a:xfrm>
              <a:off x="4380676" y="7103102"/>
              <a:ext cx="2961526" cy="1158518"/>
              <a:chOff x="5350960" y="3998429"/>
              <a:chExt cx="4125992" cy="1129833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D9F72562-0500-E25F-67A2-C11D4944159D}"/>
                  </a:ext>
                </a:extLst>
              </p:cNvPr>
              <p:cNvSpPr/>
              <p:nvPr/>
            </p:nvSpPr>
            <p:spPr>
              <a:xfrm>
                <a:off x="5351070" y="4000526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ThermCond (&lt;1K)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7B8CD2B-5CCE-2D46-C312-C3CC0B964249}"/>
                  </a:ext>
                </a:extLst>
              </p:cNvPr>
              <p:cNvSpPr/>
              <p:nvPr/>
            </p:nvSpPr>
            <p:spPr>
              <a:xfrm>
                <a:off x="5350960" y="4587320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PI1M (1M)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4EF66B8F-C684-B8A4-7012-A8C11985AF12}"/>
                  </a:ext>
                </a:extLst>
              </p:cNvPr>
              <p:cNvSpPr/>
              <p:nvPr/>
            </p:nvSpPr>
            <p:spPr>
              <a:xfrm>
                <a:off x="7513240" y="4583135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FFV (8K)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E1C6F3F2-76E0-C7E6-68CB-9A8948A1CC3E}"/>
                  </a:ext>
                </a:extLst>
              </p:cNvPr>
              <p:cNvSpPr/>
              <p:nvPr/>
            </p:nvSpPr>
            <p:spPr>
              <a:xfrm>
                <a:off x="7511873" y="3998429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MSA (&lt;1K)</a:t>
                </a: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86747B3-5F6C-A057-71C0-26DB66526EC0}"/>
              </a:ext>
            </a:extLst>
          </p:cNvPr>
          <p:cNvSpPr txBox="1"/>
          <p:nvPr/>
        </p:nvSpPr>
        <p:spPr>
          <a:xfrm>
            <a:off x="361611" y="6426964"/>
            <a:ext cx="25042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Benchmarking: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5437CD-84DC-1D83-9F6C-BF872BF7C247}"/>
              </a:ext>
            </a:extLst>
          </p:cNvPr>
          <p:cNvGrpSpPr/>
          <p:nvPr/>
        </p:nvGrpSpPr>
        <p:grpSpPr>
          <a:xfrm>
            <a:off x="9946942" y="986780"/>
            <a:ext cx="7710640" cy="7616237"/>
            <a:chOff x="9946942" y="986780"/>
            <a:chExt cx="7710640" cy="7616237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6055DE17-D051-3C63-6EDC-D32E4FDC5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46942" y="2482510"/>
              <a:ext cx="6106173" cy="6120507"/>
            </a:xfrm>
            <a:prstGeom prst="rect">
              <a:avLst/>
            </a:prstGeom>
          </p:spPr>
        </p:pic>
        <p:sp>
          <p:nvSpPr>
            <p:cNvPr id="3" name="Arc 2">
              <a:extLst>
                <a:ext uri="{FF2B5EF4-FFF2-40B4-BE49-F238E27FC236}">
                  <a16:creationId xmlns:a16="http://schemas.microsoft.com/office/drawing/2014/main" id="{9E4BA048-AC9C-16EF-2D19-DFB000959D1C}"/>
                </a:ext>
              </a:extLst>
            </p:cNvPr>
            <p:cNvSpPr/>
            <p:nvPr/>
          </p:nvSpPr>
          <p:spPr>
            <a:xfrm rot="10155266">
              <a:off x="13591524" y="986780"/>
              <a:ext cx="4066058" cy="2605971"/>
            </a:xfrm>
            <a:prstGeom prst="arc">
              <a:avLst/>
            </a:prstGeom>
            <a:ln w="28575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4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F9A5FE-0EBF-1F3E-966E-D447BC806E44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99C4BAE-FB85-0337-E453-5A253A11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515558"/>
            <a:ext cx="14631460" cy="618302"/>
          </a:xfrm>
        </p:spPr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149F0B-1516-A8D9-A008-58FAC443D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680"/>
            <a:ext cx="16256000" cy="784830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2795A-73F6-469D-63E9-8AFC43C55F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41931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4FE932-1965-F408-B84B-F9F5E62C9E8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79537" y="1407547"/>
            <a:ext cx="7219690" cy="5120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Academic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Job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Market!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EEAE14-E014-F714-5260-6C547943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35" y="770237"/>
            <a:ext cx="7219691" cy="618302"/>
          </a:xfrm>
        </p:spPr>
        <p:txBody>
          <a:bodyPr/>
          <a:lstStyle/>
          <a:p>
            <a:r>
              <a:rPr lang="en-US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16EE0-D273-C901-F585-80C845A398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5A3C9DBB-5F0D-950C-368F-5F1FF88CD26D}"/>
              </a:ext>
            </a:extLst>
          </p:cNvPr>
          <p:cNvSpPr txBox="1">
            <a:spLocks/>
          </p:cNvSpPr>
          <p:nvPr/>
        </p:nvSpPr>
        <p:spPr bwMode="auto">
          <a:xfrm>
            <a:off x="880479" y="7435632"/>
            <a:ext cx="7219691" cy="14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 dirty="0"/>
              <a:t>The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hero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behind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all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the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work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in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this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talk.</a:t>
            </a:r>
          </a:p>
          <a:p>
            <a:pPr>
              <a:lnSpc>
                <a:spcPct val="100000"/>
              </a:lnSpc>
            </a:pPr>
            <a:r>
              <a:rPr lang="en-US" altLang="zh-CN" sz="2800" b="0" dirty="0"/>
              <a:t>Received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IBM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PhD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Fellowship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2024-2025.</a:t>
            </a:r>
            <a:endParaRPr lang="en-US" sz="2800" b="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C67049D-9060-8441-C75D-2D8C2122CB14}"/>
              </a:ext>
            </a:extLst>
          </p:cNvPr>
          <p:cNvSpPr txBox="1">
            <a:spLocks/>
          </p:cNvSpPr>
          <p:nvPr/>
        </p:nvSpPr>
        <p:spPr bwMode="auto">
          <a:xfrm>
            <a:off x="7890935" y="1407547"/>
            <a:ext cx="7982792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ctr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3099" b="0" i="1" kern="1200">
                <a:solidFill>
                  <a:srgbClr val="98938A"/>
                </a:solidFill>
                <a:latin typeface="Georgia"/>
                <a:ea typeface="ＭＳ Ｐゴシック" charset="0"/>
                <a:cs typeface="Georgia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Lucy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Family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Institute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Society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A80006E-48C3-1D1C-FEB7-C9C33DBD6CFF}"/>
              </a:ext>
            </a:extLst>
          </p:cNvPr>
          <p:cNvSpPr txBox="1">
            <a:spLocks/>
          </p:cNvSpPr>
          <p:nvPr/>
        </p:nvSpPr>
        <p:spPr bwMode="auto">
          <a:xfrm>
            <a:off x="7890933" y="770237"/>
            <a:ext cx="7982793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3FDDC0-31F5-9277-BC05-5455ABDA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66" y="2427755"/>
            <a:ext cx="7219690" cy="50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9A70514A-F5AA-1C0B-3F45-FBB00EB35755}"/>
              </a:ext>
            </a:extLst>
          </p:cNvPr>
          <p:cNvSpPr txBox="1">
            <a:spLocks/>
          </p:cNvSpPr>
          <p:nvPr/>
        </p:nvSpPr>
        <p:spPr bwMode="auto">
          <a:xfrm>
            <a:off x="9199658" y="7301171"/>
            <a:ext cx="5753705" cy="14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 dirty="0"/>
              <a:t>Multiple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PhD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&amp;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Postdoc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positions!</a:t>
            </a:r>
            <a:endParaRPr lang="en-US" sz="2800" b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8025C-DA8D-C7F4-4029-8B209833F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29" y="2158062"/>
            <a:ext cx="6224814" cy="53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5E4BFE8-4172-F750-1DE0-3357F460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AI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Generalized</a:t>
            </a:r>
            <a:r>
              <a:rPr lang="zh-CN" altLang="en-US" dirty="0"/>
              <a:t> </a:t>
            </a:r>
            <a:r>
              <a:rPr lang="en-US" altLang="zh-CN" dirty="0"/>
              <a:t>Abilities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54369-6E7F-BCB8-2B2F-C0ADF88DD2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8B92A0-EC0B-1091-ADEF-6DE13932509E}"/>
              </a:ext>
            </a:extLst>
          </p:cNvPr>
          <p:cNvSpPr/>
          <p:nvPr/>
        </p:nvSpPr>
        <p:spPr>
          <a:xfrm>
            <a:off x="5096572" y="3149607"/>
            <a:ext cx="10019133" cy="6434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Predicting an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unseen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property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of a seen material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0EBDA7-8524-BFB1-7CF2-413ED23E8FD0}"/>
              </a:ext>
            </a:extLst>
          </p:cNvPr>
          <p:cNvSpPr/>
          <p:nvPr/>
        </p:nvSpPr>
        <p:spPr>
          <a:xfrm>
            <a:off x="5096572" y="2506140"/>
            <a:ext cx="10019133" cy="6434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Predicting an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unseen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value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of a seen property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E44C7A-06C4-49A1-4DD1-A19D66F1925D}"/>
              </a:ext>
            </a:extLst>
          </p:cNvPr>
          <p:cNvSpPr/>
          <p:nvPr/>
        </p:nvSpPr>
        <p:spPr>
          <a:xfrm>
            <a:off x="5096572" y="3793074"/>
            <a:ext cx="10019133" cy="643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Predicting the property value of an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unseen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material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of a seen type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58D512-50A7-96AB-FB82-F503B9C4170C}"/>
              </a:ext>
            </a:extLst>
          </p:cNvPr>
          <p:cNvSpPr/>
          <p:nvPr/>
        </p:nvSpPr>
        <p:spPr>
          <a:xfrm>
            <a:off x="5096572" y="4436541"/>
            <a:ext cx="10019133" cy="643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Predicting the property value of an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unseen type of material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EF4018-C67F-33FB-5EAA-4BEFB5443D52}"/>
              </a:ext>
            </a:extLst>
          </p:cNvPr>
          <p:cNvSpPr/>
          <p:nvPr/>
        </p:nvSpPr>
        <p:spPr>
          <a:xfrm>
            <a:off x="5096572" y="6686008"/>
            <a:ext cx="10019133" cy="64346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Generating a material of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unseen values 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of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multiple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seen properties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0E7FDB-7BFF-00FB-151C-EA2F3DDAAC9D}"/>
              </a:ext>
            </a:extLst>
          </p:cNvPr>
          <p:cNvSpPr/>
          <p:nvPr/>
        </p:nvSpPr>
        <p:spPr>
          <a:xfrm>
            <a:off x="5096572" y="6042541"/>
            <a:ext cx="10019133" cy="6434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Generating a material of an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unseen value 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of a seen property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405B7F-50A5-568F-BADF-1707EC161AAA}"/>
              </a:ext>
            </a:extLst>
          </p:cNvPr>
          <p:cNvSpPr/>
          <p:nvPr/>
        </p:nvSpPr>
        <p:spPr>
          <a:xfrm>
            <a:off x="5096572" y="7329475"/>
            <a:ext cx="10019133" cy="643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Predicting the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unseen synthesis method </a:t>
            </a:r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of a seen material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1E2BBD-0CB3-33A9-E04B-2BF7F57414F1}"/>
              </a:ext>
            </a:extLst>
          </p:cNvPr>
          <p:cNvSpPr/>
          <p:nvPr/>
        </p:nvSpPr>
        <p:spPr>
          <a:xfrm>
            <a:off x="5096572" y="7972942"/>
            <a:ext cx="10019133" cy="6434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Predicting the synthesis method of an </a:t>
            </a:r>
            <a:r>
              <a: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unseen material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9C748-D52E-471E-BCF5-6CC2428A4A22}"/>
              </a:ext>
            </a:extLst>
          </p:cNvPr>
          <p:cNvSpPr txBox="1"/>
          <p:nvPr/>
        </p:nvSpPr>
        <p:spPr>
          <a:xfrm>
            <a:off x="5096572" y="1771632"/>
            <a:ext cx="6389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AI for Material Property Prediction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7A02AC-F1E6-5A4F-E7C6-F58FC0AEF29F}"/>
              </a:ext>
            </a:extLst>
          </p:cNvPr>
          <p:cNvSpPr txBox="1"/>
          <p:nvPr/>
        </p:nvSpPr>
        <p:spPr>
          <a:xfrm>
            <a:off x="5096572" y="5353553"/>
            <a:ext cx="55579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AI for Material Inverse Design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AD3B449-A953-3631-402E-F17947E5C30A}"/>
              </a:ext>
            </a:extLst>
          </p:cNvPr>
          <p:cNvSpPr>
            <a:spLocks noChangeAspect="1"/>
          </p:cNvSpPr>
          <p:nvPr/>
        </p:nvSpPr>
        <p:spPr>
          <a:xfrm>
            <a:off x="818201" y="7027332"/>
            <a:ext cx="3669132" cy="1589077"/>
          </a:xfrm>
          <a:prstGeom prst="roundRect">
            <a:avLst>
              <a:gd name="adj" fmla="val 10088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Unseen Distributions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Unseen Instances</a:t>
            </a:r>
          </a:p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Unseen Tasks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2EAC38-A3FA-6232-9117-996B1B548F2D}"/>
              </a:ext>
            </a:extLst>
          </p:cNvPr>
          <p:cNvSpPr txBox="1"/>
          <p:nvPr/>
        </p:nvSpPr>
        <p:spPr>
          <a:xfrm>
            <a:off x="700149" y="6393620"/>
            <a:ext cx="3905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 Neue"/>
                <a:cs typeface="Helvetica Neue"/>
              </a:rPr>
              <a:t>Generalized Abilities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7495F16-9368-2288-CC02-447E53A1A673}"/>
              </a:ext>
            </a:extLst>
          </p:cNvPr>
          <p:cNvSpPr>
            <a:spLocks noChangeAspect="1"/>
          </p:cNvSpPr>
          <p:nvPr/>
        </p:nvSpPr>
        <p:spPr>
          <a:xfrm>
            <a:off x="818201" y="1882263"/>
            <a:ext cx="3669132" cy="868117"/>
          </a:xfrm>
          <a:prstGeom prst="roundRect">
            <a:avLst>
              <a:gd name="adj" fmla="val 10088"/>
            </a:avLst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Observations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8E7349E-FFF4-D20D-B241-51957F670A43}"/>
              </a:ext>
            </a:extLst>
          </p:cNvPr>
          <p:cNvSpPr/>
          <p:nvPr/>
        </p:nvSpPr>
        <p:spPr>
          <a:xfrm>
            <a:off x="818201" y="4223540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latin typeface="Helvetica Neue"/>
                <a:cs typeface="Helvetica Neue"/>
              </a:rPr>
              <a:t>AI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30CD6F-4C83-8453-CC1A-70897C8C3002}"/>
              </a:ext>
            </a:extLst>
          </p:cNvPr>
          <p:cNvCxnSpPr>
            <a:endCxn id="19" idx="0"/>
          </p:cNvCxnSpPr>
          <p:nvPr/>
        </p:nvCxnSpPr>
        <p:spPr>
          <a:xfrm>
            <a:off x="1275401" y="2750380"/>
            <a:ext cx="0" cy="1473160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AC5C70-3DB6-C19E-EE25-10966CE21678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1275401" y="5137940"/>
            <a:ext cx="0" cy="1255680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urved Connector 24">
            <a:extLst>
              <a:ext uri="{FF2B5EF4-FFF2-40B4-BE49-F238E27FC236}">
                <a16:creationId xmlns:a16="http://schemas.microsoft.com/office/drawing/2014/main" id="{D9085A85-D453-49D3-FBC5-C1A8E9B51A98}"/>
              </a:ext>
            </a:extLst>
          </p:cNvPr>
          <p:cNvCxnSpPr>
            <a:cxnSpLocks/>
            <a:stCxn id="17" idx="0"/>
            <a:endCxn id="14" idx="1"/>
          </p:cNvCxnSpPr>
          <p:nvPr/>
        </p:nvCxnSpPr>
        <p:spPr>
          <a:xfrm rot="5400000" flipH="1" flipV="1">
            <a:off x="1709869" y="3006918"/>
            <a:ext cx="4329600" cy="2443805"/>
          </a:xfrm>
          <a:prstGeom prst="curvedConnector2">
            <a:avLst/>
          </a:prstGeom>
          <a:ln w="38100" cmpd="sng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12F5E791-F9B3-438C-F2E9-363C48C01522}"/>
              </a:ext>
            </a:extLst>
          </p:cNvPr>
          <p:cNvCxnSpPr>
            <a:cxnSpLocks/>
            <a:stCxn id="17" idx="0"/>
            <a:endCxn id="15" idx="1"/>
          </p:cNvCxnSpPr>
          <p:nvPr/>
        </p:nvCxnSpPr>
        <p:spPr>
          <a:xfrm rot="5400000" flipH="1" flipV="1">
            <a:off x="3500830" y="4797879"/>
            <a:ext cx="747679" cy="2443805"/>
          </a:xfrm>
          <a:prstGeom prst="curvedConnector2">
            <a:avLst/>
          </a:prstGeom>
          <a:ln w="38100" cmpd="sng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157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AEAA4-11EE-203F-9D43-53BD3148F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716C14-6E31-2EF6-CE6C-A07C2E81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3D07B-8538-23D6-91A9-2278FE7C15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C8376F5-D8B3-51B9-35C9-99306DA9FD0A}"/>
              </a:ext>
            </a:extLst>
          </p:cNvPr>
          <p:cNvGrpSpPr/>
          <p:nvPr/>
        </p:nvGrpSpPr>
        <p:grpSpPr>
          <a:xfrm>
            <a:off x="467833" y="1671563"/>
            <a:ext cx="15349959" cy="5269524"/>
            <a:chOff x="467833" y="3261825"/>
            <a:chExt cx="15349959" cy="526952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FED817D-BCBF-2CDE-0F21-D98717174E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9976" y="4370074"/>
              <a:ext cx="2595879" cy="12979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Observations</a:t>
              </a:r>
            </a:p>
            <a:p>
              <a:pPr algn="ctr"/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(Data)</a:t>
              </a:r>
              <a:endParaRPr lang="en-US" sz="28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CBA42D52-DD3C-A47C-A6FD-C4B981191C8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4649" y="4370074"/>
              <a:ext cx="2595879" cy="12979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Abstractive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++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682D31B-1328-1B97-CA5E-F75D0AF4D45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9976" y="6320193"/>
              <a:ext cx="2595879" cy="129793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Data-driven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</a:p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(Model)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3664CD4-DFBF-FC3D-FEF0-6AA51C4B1C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4649" y="6320193"/>
              <a:ext cx="2595879" cy="165532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Generalized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Abilities</a:t>
              </a:r>
            </a:p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(unseen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instances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unseen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tasks)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E91FE4-0B0B-42AD-352C-10C2944E1774}"/>
                </a:ext>
              </a:extLst>
            </p:cNvPr>
            <p:cNvSpPr txBox="1"/>
            <p:nvPr/>
          </p:nvSpPr>
          <p:spPr>
            <a:xfrm>
              <a:off x="1022868" y="3718189"/>
              <a:ext cx="3028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cs typeface="Helvetica Neue"/>
                </a:rPr>
                <a:t>Wet-lab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experiments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1611D1-80CF-12E5-80A6-AB7A468BC9B5}"/>
                </a:ext>
              </a:extLst>
            </p:cNvPr>
            <p:cNvSpPr txBox="1"/>
            <p:nvPr/>
          </p:nvSpPr>
          <p:spPr>
            <a:xfrm>
              <a:off x="903982" y="4355178"/>
              <a:ext cx="17876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cs typeface="Helvetica Neue"/>
                </a:rPr>
                <a:t>Simulations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D48B9A9-7CF8-4269-6963-8AA77C26A085}"/>
                </a:ext>
              </a:extLst>
            </p:cNvPr>
            <p:cNvCxnSpPr>
              <a:cxnSpLocks/>
            </p:cNvCxnSpPr>
            <p:nvPr/>
          </p:nvCxnSpPr>
          <p:spPr>
            <a:xfrm>
              <a:off x="3843874" y="4095103"/>
              <a:ext cx="413614" cy="298190"/>
            </a:xfrm>
            <a:prstGeom prst="line">
              <a:avLst/>
            </a:prstGeom>
            <a:ln w="381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C1CCFCD-7E49-3866-5890-3A0F470A1365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691651" y="4586011"/>
              <a:ext cx="1377338" cy="42747"/>
            </a:xfrm>
            <a:prstGeom prst="line">
              <a:avLst/>
            </a:prstGeom>
            <a:ln w="381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2C1D2C88-570F-729B-6973-2E46EF85EA04}"/>
                </a:ext>
              </a:extLst>
            </p:cNvPr>
            <p:cNvCxnSpPr>
              <a:cxnSpLocks/>
              <a:stCxn id="7" idx="0"/>
              <a:endCxn id="8" idx="0"/>
            </p:cNvCxnSpPr>
            <p:nvPr/>
          </p:nvCxnSpPr>
          <p:spPr>
            <a:xfrm rot="5400000" flipH="1" flipV="1">
              <a:off x="8325252" y="1402738"/>
              <a:ext cx="12700" cy="5934673"/>
            </a:xfrm>
            <a:prstGeom prst="curvedConnector3">
              <a:avLst>
                <a:gd name="adj1" fmla="val 3365213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0D050A-0EC2-CB33-BEDE-570B5802A5EB}"/>
                </a:ext>
              </a:extLst>
            </p:cNvPr>
            <p:cNvSpPr txBox="1"/>
            <p:nvPr/>
          </p:nvSpPr>
          <p:spPr>
            <a:xfrm>
              <a:off x="6153824" y="3414745"/>
              <a:ext cx="4342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cs typeface="Helvetica Neue"/>
                </a:rPr>
                <a:t>Analyze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data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and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write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papers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D381C33B-CEE7-7BBB-2982-0F1189B22316}"/>
                </a:ext>
              </a:extLst>
            </p:cNvPr>
            <p:cNvCxnSpPr>
              <a:cxnSpLocks/>
              <a:stCxn id="7" idx="1"/>
              <a:endCxn id="9" idx="1"/>
            </p:cNvCxnSpPr>
            <p:nvPr/>
          </p:nvCxnSpPr>
          <p:spPr>
            <a:xfrm rot="10800000" flipV="1">
              <a:off x="4059976" y="5019043"/>
              <a:ext cx="9013" cy="1950119"/>
            </a:xfrm>
            <a:prstGeom prst="curvedConnector3">
              <a:avLst>
                <a:gd name="adj1" fmla="val 6808701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AE281C1-36A8-0851-C16A-15E879569FD9}"/>
                </a:ext>
              </a:extLst>
            </p:cNvPr>
            <p:cNvSpPr txBox="1"/>
            <p:nvPr/>
          </p:nvSpPr>
          <p:spPr>
            <a:xfrm>
              <a:off x="712353" y="6074170"/>
              <a:ext cx="389255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cs typeface="Helvetica Neue"/>
                </a:rPr>
                <a:t>Develop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machine</a:t>
              </a:r>
            </a:p>
            <a:p>
              <a:r>
                <a:rPr lang="en-US" altLang="zh-CN" sz="2400" dirty="0">
                  <a:latin typeface="Helvetica Neue"/>
                  <a:cs typeface="Helvetica Neue"/>
                </a:rPr>
                <a:t>learning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models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Helvetica Neue"/>
                  <a:cs typeface="Helvetica Neue"/>
                </a:rPr>
                <a:t>Fingerprints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Helvetica Neue"/>
                  <a:cs typeface="Helvetica Neue"/>
                </a:rPr>
                <a:t>Random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forests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Helvetica Neue"/>
                  <a:cs typeface="Helvetica Neue"/>
                </a:rPr>
                <a:t>Graph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neural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networks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Helvetica Neue"/>
                  <a:cs typeface="Helvetica Neue"/>
                </a:rPr>
                <a:t>Large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language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models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EB1247E-F363-7BFB-87BA-C3462BECE20D}"/>
                </a:ext>
              </a:extLst>
            </p:cNvPr>
            <p:cNvCxnSpPr>
              <a:cxnSpLocks/>
            </p:cNvCxnSpPr>
            <p:nvPr/>
          </p:nvCxnSpPr>
          <p:spPr>
            <a:xfrm>
              <a:off x="12286502" y="5668013"/>
              <a:ext cx="0" cy="65218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2D7687F-5C65-9D4E-E747-C2CBB0E63116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655855" y="6969163"/>
              <a:ext cx="3338794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C84327-A2CC-72AD-B0F0-1173C5CBC34E}"/>
                </a:ext>
              </a:extLst>
            </p:cNvPr>
            <p:cNvSpPr txBox="1"/>
            <p:nvPr/>
          </p:nvSpPr>
          <p:spPr>
            <a:xfrm>
              <a:off x="12590528" y="5393939"/>
              <a:ext cx="32272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Helvetica Neue"/>
                  <a:cs typeface="Helvetica Neue"/>
                </a:rPr>
                <a:t>human</a:t>
              </a:r>
              <a:r>
                <a:rPr lang="zh-CN" altLang="en-US" sz="24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latin typeface="Helvetica Neue"/>
                  <a:cs typeface="Helvetica Neue"/>
                </a:rPr>
                <a:t>intelligence</a:t>
              </a:r>
            </a:p>
            <a:p>
              <a:r>
                <a:rPr lang="en-US" altLang="zh-CN" sz="2400" dirty="0">
                  <a:latin typeface="Helvetica Neue"/>
                  <a:cs typeface="Helvetica Neue"/>
                </a:rPr>
                <a:t>with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generalization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as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an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objective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696C84C-A84D-298A-AC8D-4453F78A13DB}"/>
                </a:ext>
              </a:extLst>
            </p:cNvPr>
            <p:cNvSpPr txBox="1"/>
            <p:nvPr/>
          </p:nvSpPr>
          <p:spPr>
            <a:xfrm>
              <a:off x="6767385" y="7069983"/>
              <a:ext cx="31441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Helvetica Neue"/>
                  <a:cs typeface="Helvetica Neue"/>
                </a:rPr>
                <a:t>artificial</a:t>
              </a:r>
              <a:r>
                <a:rPr lang="zh-CN" altLang="en-US" sz="24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latin typeface="Helvetica Neue"/>
                  <a:cs typeface="Helvetica Neue"/>
                </a:rPr>
                <a:t>intelligence</a:t>
              </a:r>
            </a:p>
            <a:p>
              <a:r>
                <a:rPr lang="en-US" altLang="zh-CN" sz="2400" dirty="0">
                  <a:latin typeface="Helvetica Neue"/>
                  <a:cs typeface="Helvetica Neue"/>
                </a:rPr>
                <a:t>with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generalization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as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an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objective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0979AA-282E-B02A-FA25-0E4BCDDB7A35}"/>
                </a:ext>
              </a:extLst>
            </p:cNvPr>
            <p:cNvSpPr/>
            <p:nvPr/>
          </p:nvSpPr>
          <p:spPr>
            <a:xfrm>
              <a:off x="467833" y="3261825"/>
              <a:ext cx="15349959" cy="52695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CE5861D-CDC8-4F28-AD75-8F1A79F7BE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6024" y="3518904"/>
              <a:ext cx="2595879" cy="12979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Literature</a:t>
              </a:r>
            </a:p>
            <a:p>
              <a:pPr algn="ctr"/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(Data)</a:t>
              </a:r>
              <a:endParaRPr lang="en-US" sz="28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907249B-BECF-6383-E265-35C36ADBDF9D}"/>
              </a:ext>
            </a:extLst>
          </p:cNvPr>
          <p:cNvSpPr txBox="1"/>
          <p:nvPr/>
        </p:nvSpPr>
        <p:spPr>
          <a:xfrm>
            <a:off x="467832" y="7090426"/>
            <a:ext cx="15349959" cy="1474571"/>
          </a:xfrm>
          <a:prstGeom prst="rect">
            <a:avLst/>
          </a:prstGeom>
          <a:noFill/>
          <a:ln w="38100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Challenges: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Narrowness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Scarcity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Helvetica Neue"/>
                <a:cs typeface="Helvetica Neue"/>
              </a:rPr>
              <a:t>Model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Challenges: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Multimodality</a:t>
            </a:r>
            <a:r>
              <a:rPr lang="en-US" altLang="zh-CN" sz="3200" dirty="0">
                <a:latin typeface="Helvetica Neue"/>
                <a:cs typeface="Helvetica Neue"/>
              </a:rPr>
              <a:t>,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Explainability</a:t>
            </a:r>
            <a:r>
              <a:rPr lang="en-US" altLang="zh-CN" sz="3200" dirty="0">
                <a:latin typeface="Helvetica Neue"/>
                <a:cs typeface="Helvetica Neue"/>
              </a:rPr>
              <a:t>,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Task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generalization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5FF3138-17A7-58D7-413C-49433F71FD36}"/>
              </a:ext>
            </a:extLst>
          </p:cNvPr>
          <p:cNvSpPr/>
          <p:nvPr/>
        </p:nvSpPr>
        <p:spPr>
          <a:xfrm rot="21346756">
            <a:off x="677001" y="1733570"/>
            <a:ext cx="3398054" cy="1766318"/>
          </a:xfrm>
          <a:custGeom>
            <a:avLst/>
            <a:gdLst>
              <a:gd name="connsiteX0" fmla="*/ 0 w 3398054"/>
              <a:gd name="connsiteY0" fmla="*/ 883159 h 1766318"/>
              <a:gd name="connsiteX1" fmla="*/ 1699027 w 3398054"/>
              <a:gd name="connsiteY1" fmla="*/ 0 h 1766318"/>
              <a:gd name="connsiteX2" fmla="*/ 3398054 w 3398054"/>
              <a:gd name="connsiteY2" fmla="*/ 883159 h 1766318"/>
              <a:gd name="connsiteX3" fmla="*/ 1699027 w 3398054"/>
              <a:gd name="connsiteY3" fmla="*/ 1766318 h 1766318"/>
              <a:gd name="connsiteX4" fmla="*/ 0 w 3398054"/>
              <a:gd name="connsiteY4" fmla="*/ 883159 h 176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8054" h="1766318" extrusionOk="0">
                <a:moveTo>
                  <a:pt x="0" y="883159"/>
                </a:moveTo>
                <a:cubicBezTo>
                  <a:pt x="-254031" y="406270"/>
                  <a:pt x="871612" y="109065"/>
                  <a:pt x="1699027" y="0"/>
                </a:cubicBezTo>
                <a:cubicBezTo>
                  <a:pt x="2652397" y="30833"/>
                  <a:pt x="3398433" y="406980"/>
                  <a:pt x="3398054" y="883159"/>
                </a:cubicBezTo>
                <a:cubicBezTo>
                  <a:pt x="3265775" y="1171344"/>
                  <a:pt x="2770581" y="1927376"/>
                  <a:pt x="1699027" y="1766318"/>
                </a:cubicBezTo>
                <a:cubicBezTo>
                  <a:pt x="764866" y="1750749"/>
                  <a:pt x="52219" y="1468273"/>
                  <a:pt x="0" y="883159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8152980-9A29-3CFA-D829-1965503E41A5}"/>
              </a:ext>
            </a:extLst>
          </p:cNvPr>
          <p:cNvGrpSpPr/>
          <p:nvPr/>
        </p:nvGrpSpPr>
        <p:grpSpPr>
          <a:xfrm>
            <a:off x="6655855" y="2871177"/>
            <a:ext cx="3603226" cy="2507724"/>
            <a:chOff x="6655855" y="2871177"/>
            <a:chExt cx="3603226" cy="2507724"/>
          </a:xfrm>
        </p:grpSpPr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D780BFF2-ED47-48BB-9BD0-8C4C7B49FA85}"/>
                </a:ext>
              </a:extLst>
            </p:cNvPr>
            <p:cNvCxnSpPr>
              <a:cxnSpLocks/>
              <a:stCxn id="9" idx="3"/>
              <a:endCxn id="7" idx="3"/>
            </p:cNvCxnSpPr>
            <p:nvPr/>
          </p:nvCxnSpPr>
          <p:spPr>
            <a:xfrm flipV="1">
              <a:off x="6655855" y="3428782"/>
              <a:ext cx="12700" cy="1950119"/>
            </a:xfrm>
            <a:prstGeom prst="curvedConnector3">
              <a:avLst>
                <a:gd name="adj1" fmla="val 7000000"/>
              </a:avLst>
            </a:prstGeom>
            <a:ln w="38100" cmpd="sng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FC48162-94D2-8F81-FB72-D189F5F8521A}"/>
                </a:ext>
              </a:extLst>
            </p:cNvPr>
            <p:cNvSpPr txBox="1"/>
            <p:nvPr/>
          </p:nvSpPr>
          <p:spPr>
            <a:xfrm>
              <a:off x="6767385" y="2871177"/>
              <a:ext cx="34916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Data</a:t>
              </a:r>
              <a:r>
                <a:rPr lang="zh-CN" altLang="en-US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augmentation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187231E-6DC5-D226-BA6F-A517E04487FD}"/>
              </a:ext>
            </a:extLst>
          </p:cNvPr>
          <p:cNvGrpSpPr/>
          <p:nvPr/>
        </p:nvGrpSpPr>
        <p:grpSpPr>
          <a:xfrm>
            <a:off x="5357917" y="3428781"/>
            <a:ext cx="6603962" cy="1301149"/>
            <a:chOff x="5357917" y="3428781"/>
            <a:chExt cx="6603962" cy="1301149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445FAAC1-CF95-B41B-7290-1CA5545FB3CD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rot="10800000" flipV="1">
              <a:off x="5357917" y="3428781"/>
              <a:ext cx="4636733" cy="1301149"/>
            </a:xfrm>
            <a:prstGeom prst="curvedConnector2">
              <a:avLst/>
            </a:prstGeom>
            <a:ln w="38100" cmpd="sng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EC17A7A-855E-694C-A10E-3201F1886258}"/>
                </a:ext>
              </a:extLst>
            </p:cNvPr>
            <p:cNvSpPr txBox="1"/>
            <p:nvPr/>
          </p:nvSpPr>
          <p:spPr>
            <a:xfrm>
              <a:off x="6204624" y="3965569"/>
              <a:ext cx="575725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Text,</a:t>
              </a:r>
              <a:r>
                <a:rPr lang="zh-CN" altLang="en-US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charts,</a:t>
              </a:r>
              <a:r>
                <a:rPr lang="zh-CN" altLang="en-US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images,</a:t>
              </a:r>
              <a:r>
                <a:rPr lang="zh-CN" altLang="en-US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graphs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84AF7A6-AC1B-152E-8459-B951A86E80FD}"/>
              </a:ext>
            </a:extLst>
          </p:cNvPr>
          <p:cNvGrpSpPr/>
          <p:nvPr/>
        </p:nvGrpSpPr>
        <p:grpSpPr>
          <a:xfrm>
            <a:off x="6655855" y="4077751"/>
            <a:ext cx="4636734" cy="1301150"/>
            <a:chOff x="6655855" y="4077751"/>
            <a:chExt cx="4636734" cy="1301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E00112-1691-78CC-BE51-6BA52B6CB03C}"/>
                </a:ext>
              </a:extLst>
            </p:cNvPr>
            <p:cNvSpPr txBox="1"/>
            <p:nvPr/>
          </p:nvSpPr>
          <p:spPr>
            <a:xfrm>
              <a:off x="7127528" y="4576999"/>
              <a:ext cx="2854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Rationalization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48BD17EE-5767-68B9-9074-1D236B72671F}"/>
                </a:ext>
              </a:extLst>
            </p:cNvPr>
            <p:cNvCxnSpPr>
              <a:cxnSpLocks/>
              <a:stCxn id="9" idx="3"/>
              <a:endCxn id="8" idx="2"/>
            </p:cNvCxnSpPr>
            <p:nvPr/>
          </p:nvCxnSpPr>
          <p:spPr>
            <a:xfrm flipV="1">
              <a:off x="6655855" y="4077751"/>
              <a:ext cx="4636734" cy="1301150"/>
            </a:xfrm>
            <a:prstGeom prst="curvedConnector2">
              <a:avLst/>
            </a:prstGeom>
            <a:ln w="38100" cmpd="sng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748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53D84-116F-9878-94D3-8954DE82F2D8}"/>
              </a:ext>
            </a:extLst>
          </p:cNvPr>
          <p:cNvSpPr txBox="1"/>
          <p:nvPr/>
        </p:nvSpPr>
        <p:spPr>
          <a:xfrm>
            <a:off x="135467" y="8218497"/>
            <a:ext cx="139530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work in this talk was supported by NSF IIS-2142827, IIS-2146761, IIS-2234058, CBET-2332270,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ONR N00014-22-1-2507, and IBM PhD Fellowship 2024.</a:t>
            </a:r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5221-6EA5-7B09-D30B-CF5D95E67D02}"/>
              </a:ext>
            </a:extLst>
          </p:cNvPr>
          <p:cNvSpPr txBox="1"/>
          <p:nvPr/>
        </p:nvSpPr>
        <p:spPr>
          <a:xfrm>
            <a:off x="292166" y="7920955"/>
            <a:ext cx="10920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Barnett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 (2020). Designing exceptional gas-separation polymer membranes using machine learning.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6(20), eaaz4301.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as-separation </a:t>
            </a:r>
            <a:r>
              <a:rPr 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membranes</a:t>
            </a:r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35831-564A-775E-5B2E-6E2B85788692}"/>
              </a:ext>
            </a:extLst>
          </p:cNvPr>
          <p:cNvGrpSpPr/>
          <p:nvPr/>
        </p:nvGrpSpPr>
        <p:grpSpPr>
          <a:xfrm>
            <a:off x="8740218" y="910181"/>
            <a:ext cx="7223617" cy="5609677"/>
            <a:chOff x="8740218" y="910181"/>
            <a:chExt cx="7223617" cy="56096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B67943-ECC7-AD6C-EB29-A69691892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8740218" y="910181"/>
              <a:ext cx="3657600" cy="269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3DCC5-9750-0E0D-7E38-E4D0A239B9E8}"/>
                </a:ext>
              </a:extLst>
            </p:cNvPr>
            <p:cNvSpPr/>
            <p:nvPr/>
          </p:nvSpPr>
          <p:spPr>
            <a:xfrm>
              <a:off x="12578080" y="2266762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E286D-C969-8753-2375-FEB6D5EDE897}"/>
                </a:ext>
              </a:extLst>
            </p:cNvPr>
            <p:cNvCxnSpPr/>
            <p:nvPr/>
          </p:nvCxnSpPr>
          <p:spPr>
            <a:xfrm>
              <a:off x="1314704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D6C3E7-52DB-5BDF-3EAC-3A9E5805FF92}"/>
                </a:ext>
              </a:extLst>
            </p:cNvPr>
            <p:cNvCxnSpPr/>
            <p:nvPr/>
          </p:nvCxnSpPr>
          <p:spPr>
            <a:xfrm>
              <a:off x="1457960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B75A85-1C9D-23BA-A5AA-D0105605EEA9}"/>
                </a:ext>
              </a:extLst>
            </p:cNvPr>
            <p:cNvSpPr txBox="1"/>
            <p:nvPr/>
          </p:nvSpPr>
          <p:spPr>
            <a:xfrm>
              <a:off x="131470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8A162-50F3-E9FF-E9C4-D81141236589}"/>
                </a:ext>
              </a:extLst>
            </p:cNvPr>
            <p:cNvSpPr txBox="1"/>
            <p:nvPr/>
          </p:nvSpPr>
          <p:spPr>
            <a:xfrm>
              <a:off x="145948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CH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4</a:t>
              </a:r>
              <a:endParaRPr lang="en-US" b="1" baseline="-25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14F28D-128B-F106-9340-D0F918E79DAF}"/>
                </a:ext>
              </a:extLst>
            </p:cNvPr>
            <p:cNvCxnSpPr/>
            <p:nvPr/>
          </p:nvCxnSpPr>
          <p:spPr>
            <a:xfrm>
              <a:off x="13162280" y="250299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ABDF12-1846-035B-5A70-AB54A1453ECA}"/>
                </a:ext>
              </a:extLst>
            </p:cNvPr>
            <p:cNvSpPr txBox="1"/>
            <p:nvPr/>
          </p:nvSpPr>
          <p:spPr>
            <a:xfrm>
              <a:off x="13162280" y="272962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3EAFE7-F26D-DCA0-1813-4473589E1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8748646" y="3776658"/>
              <a:ext cx="364074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80DD22-5AE3-2321-CF4A-7FCD4F45CCEA}"/>
                </a:ext>
              </a:extLst>
            </p:cNvPr>
            <p:cNvSpPr/>
            <p:nvPr/>
          </p:nvSpPr>
          <p:spPr>
            <a:xfrm>
              <a:off x="12605954" y="5136937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B298F7-D461-28D0-14FA-05A013C76C6E}"/>
                </a:ext>
              </a:extLst>
            </p:cNvPr>
            <p:cNvCxnSpPr/>
            <p:nvPr/>
          </p:nvCxnSpPr>
          <p:spPr>
            <a:xfrm>
              <a:off x="1317491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36F2D6-0BC8-B634-778F-F9B0CF27C9C7}"/>
                </a:ext>
              </a:extLst>
            </p:cNvPr>
            <p:cNvCxnSpPr/>
            <p:nvPr/>
          </p:nvCxnSpPr>
          <p:spPr>
            <a:xfrm>
              <a:off x="1460747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C2D57-4FDE-97AE-550D-6BD038DD5F1C}"/>
                </a:ext>
              </a:extLst>
            </p:cNvPr>
            <p:cNvSpPr txBox="1"/>
            <p:nvPr/>
          </p:nvSpPr>
          <p:spPr>
            <a:xfrm>
              <a:off x="13174914" y="423472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852A6F-5314-3400-89D3-634B19BF63FF}"/>
                </a:ext>
              </a:extLst>
            </p:cNvPr>
            <p:cNvSpPr txBox="1"/>
            <p:nvPr/>
          </p:nvSpPr>
          <p:spPr>
            <a:xfrm>
              <a:off x="14691299" y="3978081"/>
              <a:ext cx="127253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Other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gas</a:t>
              </a:r>
              <a:endParaRPr lang="en-US" b="1" baseline="-25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D2809D-FC18-0DC5-09F9-1493E10E35A9}"/>
                </a:ext>
              </a:extLst>
            </p:cNvPr>
            <p:cNvCxnSpPr/>
            <p:nvPr/>
          </p:nvCxnSpPr>
          <p:spPr>
            <a:xfrm>
              <a:off x="13190154" y="537316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F481C3-1A84-8409-9E93-6A461BB4BAE8}"/>
                </a:ext>
              </a:extLst>
            </p:cNvPr>
            <p:cNvSpPr txBox="1"/>
            <p:nvPr/>
          </p:nvSpPr>
          <p:spPr>
            <a:xfrm>
              <a:off x="13190154" y="559979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AD545F-998C-BCAB-C944-19948F5CBC2F}"/>
              </a:ext>
            </a:extLst>
          </p:cNvPr>
          <p:cNvGrpSpPr/>
          <p:nvPr/>
        </p:nvGrpSpPr>
        <p:grpSpPr>
          <a:xfrm>
            <a:off x="4217744" y="746606"/>
            <a:ext cx="3806195" cy="613948"/>
            <a:chOff x="4217744" y="746606"/>
            <a:chExt cx="3806195" cy="613948"/>
          </a:xfrm>
        </p:grpSpPr>
        <p:sp>
          <p:nvSpPr>
            <p:cNvPr id="34" name="12-Point Star 33">
              <a:extLst>
                <a:ext uri="{FF2B5EF4-FFF2-40B4-BE49-F238E27FC236}">
                  <a16:creationId xmlns:a16="http://schemas.microsoft.com/office/drawing/2014/main" id="{C8E08C9A-69B0-0623-247C-5C24D5C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6739" y="746606"/>
              <a:ext cx="457200" cy="457200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7FA3AE-33CE-6C61-BF27-CC77B2BDDE52}"/>
                </a:ext>
              </a:extLst>
            </p:cNvPr>
            <p:cNvSpPr txBox="1"/>
            <p:nvPr/>
          </p:nvSpPr>
          <p:spPr>
            <a:xfrm>
              <a:off x="4217744" y="883500"/>
              <a:ext cx="33489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Ideal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polymer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material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9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2600"/>
                </a:solidFill>
                <a:latin typeface="Colfax" panose="020B0304000000010002" pitchFamily="34" charset="0"/>
              </a:rPr>
              <a:t>1991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432FF"/>
                </a:solidFill>
                <a:latin typeface="Colfax" panose="020B0304000000010002" pitchFamily="34" charset="0"/>
              </a:rPr>
              <a:t>2008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954C-4494-CFAA-7E28-644736A171C8}"/>
              </a:ext>
            </a:extLst>
          </p:cNvPr>
          <p:cNvSpPr txBox="1"/>
          <p:nvPr/>
        </p:nvSpPr>
        <p:spPr>
          <a:xfrm>
            <a:off x="8626839" y="7856630"/>
            <a:ext cx="6962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Claisen thermally rearranged polymers.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 e1501859.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846CC-02DB-3962-4A66-FB1E601368CC}"/>
              </a:ext>
            </a:extLst>
          </p:cNvPr>
          <p:cNvGrpSpPr/>
          <p:nvPr/>
        </p:nvGrpSpPr>
        <p:grpSpPr>
          <a:xfrm>
            <a:off x="3858357" y="1048559"/>
            <a:ext cx="4754598" cy="2429160"/>
            <a:chOff x="3858357" y="1048559"/>
            <a:chExt cx="4754598" cy="2429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DDAB81-D58E-2831-BB16-3226E026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357" y="1048559"/>
              <a:ext cx="3228064" cy="704088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ACF108-2F63-2ECB-CC9D-BC69F89F09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44" y="1753849"/>
              <a:ext cx="689548" cy="1573967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1208B4-766C-1C24-8E5D-DF2481DAF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160" y="3057995"/>
              <a:ext cx="359764" cy="419724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B4B4-2FD4-D24C-2666-8BD55E28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9439" y="2323684"/>
              <a:ext cx="3163516" cy="704330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84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Minorities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Matter!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3516-F72A-4AAC-1E98-95E75A4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28024" y="3039928"/>
            <a:ext cx="5410995" cy="370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123E8-A10D-4861-062B-02F583C51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162" y="2321471"/>
            <a:ext cx="5946727" cy="5556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551DB-F706-197B-5C56-23307E2E212D}"/>
              </a:ext>
            </a:extLst>
          </p:cNvPr>
          <p:cNvSpPr txBox="1"/>
          <p:nvPr/>
        </p:nvSpPr>
        <p:spPr>
          <a:xfrm rot="16200000">
            <a:off x="6446513" y="6020307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86BC-E825-49C9-90F2-D30039BAC487}"/>
              </a:ext>
            </a:extLst>
          </p:cNvPr>
          <p:cNvSpPr txBox="1"/>
          <p:nvPr/>
        </p:nvSpPr>
        <p:spPr>
          <a:xfrm>
            <a:off x="3151172" y="6704240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48CBF-A14F-C766-7FC6-E6D97D4207D9}"/>
              </a:ext>
            </a:extLst>
          </p:cNvPr>
          <p:cNvSpPr/>
          <p:nvPr/>
        </p:nvSpPr>
        <p:spPr>
          <a:xfrm>
            <a:off x="8261155" y="6307429"/>
            <a:ext cx="4588329" cy="43275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401D7-3D7C-448D-D38B-C7093CDDCA30}"/>
              </a:ext>
            </a:extLst>
          </p:cNvPr>
          <p:cNvSpPr/>
          <p:nvPr/>
        </p:nvSpPr>
        <p:spPr>
          <a:xfrm>
            <a:off x="8227324" y="5099567"/>
            <a:ext cx="3509239" cy="67678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C202E-A05D-599C-1E6D-86E6F184D9D5}"/>
              </a:ext>
            </a:extLst>
          </p:cNvPr>
          <p:cNvCxnSpPr>
            <a:cxnSpLocks/>
          </p:cNvCxnSpPr>
          <p:nvPr/>
        </p:nvCxnSpPr>
        <p:spPr>
          <a:xfrm flipH="1" flipV="1">
            <a:off x="3434773" y="5471234"/>
            <a:ext cx="8301790" cy="100820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14963-2FEA-2FB2-8D65-F837B8F54547}"/>
              </a:ext>
            </a:extLst>
          </p:cNvPr>
          <p:cNvCxnSpPr>
            <a:cxnSpLocks/>
          </p:cNvCxnSpPr>
          <p:nvPr/>
        </p:nvCxnSpPr>
        <p:spPr>
          <a:xfrm flipH="1" flipV="1">
            <a:off x="4793016" y="3745709"/>
            <a:ext cx="5188927" cy="1594576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2-Point Star 17">
            <a:extLst>
              <a:ext uri="{FF2B5EF4-FFF2-40B4-BE49-F238E27FC236}">
                <a16:creationId xmlns:a16="http://schemas.microsoft.com/office/drawing/2014/main" id="{70B93D51-81FA-D833-8EAC-FD281B824189}"/>
              </a:ext>
            </a:extLst>
          </p:cNvPr>
          <p:cNvSpPr>
            <a:spLocks noChangeAspect="1"/>
          </p:cNvSpPr>
          <p:nvPr/>
        </p:nvSpPr>
        <p:spPr>
          <a:xfrm>
            <a:off x="12392284" y="2500173"/>
            <a:ext cx="457200" cy="457200"/>
          </a:xfrm>
          <a:prstGeom prst="star12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4050E-B146-0CE6-714F-FD969D087DAA}"/>
              </a:ext>
            </a:extLst>
          </p:cNvPr>
          <p:cNvSpPr txBox="1"/>
          <p:nvPr/>
        </p:nvSpPr>
        <p:spPr>
          <a:xfrm>
            <a:off x="9043289" y="2637067"/>
            <a:ext cx="33489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Ideal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polymer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material</a:t>
            </a:r>
            <a:endParaRPr lang="en-US" sz="25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45090D-2C23-04C3-9E14-7AFCD29FEA99}"/>
              </a:ext>
            </a:extLst>
          </p:cNvPr>
          <p:cNvSpPr/>
          <p:nvPr/>
        </p:nvSpPr>
        <p:spPr>
          <a:xfrm>
            <a:off x="5799568" y="6058742"/>
            <a:ext cx="673425" cy="35517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40E2F-BEED-24D1-F238-DD37EF6EF88F}"/>
              </a:ext>
            </a:extLst>
          </p:cNvPr>
          <p:cNvCxnSpPr>
            <a:cxnSpLocks/>
          </p:cNvCxnSpPr>
          <p:nvPr/>
        </p:nvCxnSpPr>
        <p:spPr>
          <a:xfrm flipH="1">
            <a:off x="6160173" y="3005926"/>
            <a:ext cx="2883116" cy="317055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2615D9-4C58-49BE-8732-50231B4ACD1B}"/>
              </a:ext>
            </a:extLst>
          </p:cNvPr>
          <p:cNvSpPr txBox="1"/>
          <p:nvPr/>
        </p:nvSpPr>
        <p:spPr>
          <a:xfrm>
            <a:off x="292166" y="7894341"/>
            <a:ext cx="157717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1.2M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unlabeled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graphs,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balanced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data?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06CFF-22BF-E752-4AC7-8DBBA0BEDD7F}"/>
              </a:ext>
            </a:extLst>
          </p:cNvPr>
          <p:cNvSpPr txBox="1"/>
          <p:nvPr/>
        </p:nvSpPr>
        <p:spPr>
          <a:xfrm>
            <a:off x="13208467" y="5336700"/>
            <a:ext cx="250699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05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30F28CC-4FE0-6974-283E-95DBE9794F46}"/>
              </a:ext>
            </a:extLst>
          </p:cNvPr>
          <p:cNvGrpSpPr/>
          <p:nvPr/>
        </p:nvGrpSpPr>
        <p:grpSpPr>
          <a:xfrm>
            <a:off x="1995153" y="3476469"/>
            <a:ext cx="12839689" cy="2170358"/>
            <a:chOff x="1404603" y="3552669"/>
            <a:chExt cx="12839689" cy="2170358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0BD8443D-86B6-28D3-2B45-20A5C3966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03" y="3894227"/>
              <a:ext cx="1690281" cy="182880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/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B2718B-5929-35C4-E7E5-4F27C51CFD08}"/>
                </a:ext>
              </a:extLst>
            </p:cNvPr>
            <p:cNvCxnSpPr>
              <a:cxnSpLocks/>
            </p:cNvCxnSpPr>
            <p:nvPr/>
          </p:nvCxnSpPr>
          <p:spPr>
            <a:xfrm>
              <a:off x="4813870" y="3967608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/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±∆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679" r="-17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5E83C6-319A-AD83-887A-5380D1E4C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948" y="3967608"/>
              <a:ext cx="6965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AE243-F2D4-4459-CB46-18FF178452AE}"/>
                </a:ext>
              </a:extLst>
            </p:cNvPr>
            <p:cNvSpPr txBox="1"/>
            <p:nvPr/>
          </p:nvSpPr>
          <p:spPr>
            <a:xfrm>
              <a:off x="1731014" y="4682532"/>
              <a:ext cx="11932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1596AD-4B67-2358-8540-78A75900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01092" y="3746700"/>
              <a:ext cx="2743200" cy="1871663"/>
            </a:xfrm>
            <a:prstGeom prst="rect">
              <a:avLst/>
            </a:prstGeom>
          </p:spPr>
        </p:pic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887E8B8-7344-845A-BAB0-3680292C772B}"/>
                </a:ext>
              </a:extLst>
            </p:cNvPr>
            <p:cNvSpPr/>
            <p:nvPr/>
          </p:nvSpPr>
          <p:spPr>
            <a:xfrm>
              <a:off x="10812372" y="4935938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/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Confidence:</a:t>
                  </a:r>
                  <a:r>
                    <a:rPr lang="en-US" altLang="zh-CN" sz="2800" b="0" dirty="0">
                      <a:solidFill>
                        <a:schemeClr val="bg2">
                          <a:lumMod val="10000"/>
                        </a:schemeClr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,∆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∈[0,1]</m:t>
                      </m:r>
                    </m:oMath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blipFill>
                  <a:blip r:embed="rId6"/>
                  <a:stretch>
                    <a:fillRect l="-2119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/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blipFill>
                  <a:blip r:embed="rId7"/>
                  <a:stretch>
                    <a:fillRect l="-6897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/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blipFill>
                  <a:blip r:embed="rId8"/>
                  <a:stretch>
                    <a:fillRect l="-8046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86FF847-2693-CB26-BBEF-82E028041D1E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7019604" y="3970001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D6A42D-F92E-7EFD-609B-25F36E3FE2BC}"/>
                </a:ext>
              </a:extLst>
            </p:cNvPr>
            <p:cNvSpPr/>
            <p:nvPr/>
          </p:nvSpPr>
          <p:spPr>
            <a:xfrm>
              <a:off x="5676833" y="3552669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/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BBBE6-2470-8C8D-6F7F-F72DA4B3B4AB}"/>
              </a:ext>
            </a:extLst>
          </p:cNvPr>
          <p:cNvGrpSpPr/>
          <p:nvPr/>
        </p:nvGrpSpPr>
        <p:grpSpPr>
          <a:xfrm>
            <a:off x="985210" y="1736508"/>
            <a:ext cx="8867825" cy="1871663"/>
            <a:chOff x="394660" y="1812708"/>
            <a:chExt cx="8867825" cy="1871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873516-F72A-4AAC-1E98-95E75A47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660" y="1812708"/>
              <a:ext cx="2743200" cy="18716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/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7207" r="-1351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/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blipFill>
                  <a:blip r:embed="rId12"/>
                  <a:stretch>
                    <a:fillRect l="-6897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/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blipFill>
                  <a:blip r:embed="rId13"/>
                  <a:stretch>
                    <a:fillRect l="-8046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DB8B4A73-07FD-8E46-B83D-49E600478A49}"/>
                </a:ext>
              </a:extLst>
            </p:cNvPr>
            <p:cNvSpPr/>
            <p:nvPr/>
          </p:nvSpPr>
          <p:spPr>
            <a:xfrm>
              <a:off x="5013665" y="2437780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5568A7-4706-CB23-8EF4-652692560F79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7018971" y="2670280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4E951F9-95F2-4347-843E-62428FD84649}"/>
                </a:ext>
              </a:extLst>
            </p:cNvPr>
            <p:cNvSpPr txBox="1"/>
            <p:nvPr/>
          </p:nvSpPr>
          <p:spPr>
            <a:xfrm>
              <a:off x="1766260" y="2383169"/>
              <a:ext cx="813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500</a:t>
              </a:r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37115E-B2E3-FCFA-9BBD-760086D710F6}"/>
                </a:ext>
              </a:extLst>
            </p:cNvPr>
            <p:cNvSpPr/>
            <p:nvPr/>
          </p:nvSpPr>
          <p:spPr>
            <a:xfrm>
              <a:off x="5676200" y="2252948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/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/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blipFill>
                  <a:blip r:embed="rId15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0951718-3FE9-0A7D-D2FA-5E4075067773}"/>
              </a:ext>
            </a:extLst>
          </p:cNvPr>
          <p:cNvGrpSpPr/>
          <p:nvPr/>
        </p:nvGrpSpPr>
        <p:grpSpPr>
          <a:xfrm>
            <a:off x="978795" y="4828345"/>
            <a:ext cx="14031338" cy="3473835"/>
            <a:chOff x="398831" y="5325454"/>
            <a:chExt cx="14031338" cy="347383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5675911-20A0-23FA-367E-407636A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lum bright="-20000" contrast="40000"/>
            </a:blip>
            <a:stretch>
              <a:fillRect/>
            </a:stretch>
          </p:blipFill>
          <p:spPr>
            <a:xfrm>
              <a:off x="4182587" y="6927626"/>
              <a:ext cx="2743200" cy="18716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A7B0B7F-D092-CEAA-1BBC-603928DB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831" y="6927626"/>
              <a:ext cx="2743200" cy="1871663"/>
            </a:xfrm>
            <a:prstGeom prst="rect">
              <a:avLst/>
            </a:prstGeom>
          </p:spPr>
        </p:pic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85015FB-DDD6-FDE8-FD75-52331EA2D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66604" y="786345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E933E8B-5F6E-5D83-7D0A-6F246D91E398}"/>
                </a:ext>
              </a:extLst>
            </p:cNvPr>
            <p:cNvSpPr txBox="1"/>
            <p:nvPr/>
          </p:nvSpPr>
          <p:spPr>
            <a:xfrm>
              <a:off x="2675340" y="730900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71B596A-03E8-7A0A-4DDC-4D236E74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01092" y="6927626"/>
              <a:ext cx="2743200" cy="1871663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4124024-06CC-896B-FF4E-B5909068020B}"/>
                </a:ext>
              </a:extLst>
            </p:cNvPr>
            <p:cNvSpPr/>
            <p:nvPr/>
          </p:nvSpPr>
          <p:spPr>
            <a:xfrm>
              <a:off x="8630832" y="7626858"/>
              <a:ext cx="1522328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9437B52-61D7-E648-E4CD-5A3FD09452CE}"/>
                </a:ext>
              </a:extLst>
            </p:cNvPr>
            <p:cNvCxnSpPr>
              <a:cxnSpLocks/>
              <a:stCxn id="96" idx="3"/>
              <a:endCxn id="116" idx="1"/>
            </p:cNvCxnSpPr>
            <p:nvPr/>
          </p:nvCxnSpPr>
          <p:spPr>
            <a:xfrm>
              <a:off x="6925787" y="7863457"/>
              <a:ext cx="1705045" cy="15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005739C9-90E5-0342-8FCB-5EC6E957431C}"/>
                </a:ext>
              </a:extLst>
            </p:cNvPr>
            <p:cNvCxnSpPr>
              <a:cxnSpLocks/>
              <a:stCxn id="93" idx="2"/>
              <a:endCxn id="116" idx="0"/>
            </p:cNvCxnSpPr>
            <p:nvPr/>
          </p:nvCxnSpPr>
          <p:spPr>
            <a:xfrm rot="5400000">
              <a:off x="10343844" y="5087424"/>
              <a:ext cx="1587586" cy="3491282"/>
            </a:xfrm>
            <a:prstGeom prst="bentConnector3">
              <a:avLst>
                <a:gd name="adj1" fmla="val 29601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3FCF49-8C34-A50F-9379-14A75E791CAB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>
              <a:off x="10153160" y="7879087"/>
              <a:ext cx="1199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024B55D-A701-D877-8D3A-7F218BA7D036}"/>
                </a:ext>
              </a:extLst>
            </p:cNvPr>
            <p:cNvSpPr txBox="1"/>
            <p:nvPr/>
          </p:nvSpPr>
          <p:spPr>
            <a:xfrm>
              <a:off x="9293015" y="6746729"/>
              <a:ext cx="1322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(data)</a:t>
              </a:r>
              <a:endParaRPr lang="en-US" sz="2800" i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526671-D765-4232-87AA-19DEE434C6E5}"/>
                </a:ext>
              </a:extLst>
            </p:cNvPr>
            <p:cNvSpPr txBox="1"/>
            <p:nvPr/>
          </p:nvSpPr>
          <p:spPr>
            <a:xfrm>
              <a:off x="6963316" y="7340237"/>
              <a:ext cx="16654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(method)</a:t>
              </a:r>
              <a:endParaRPr lang="en-US" sz="2800" i="1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DD21A02-CC15-5343-15BD-E14647184AE8}"/>
                </a:ext>
              </a:extLst>
            </p:cNvPr>
            <p:cNvSpPr/>
            <p:nvPr/>
          </p:nvSpPr>
          <p:spPr>
            <a:xfrm>
              <a:off x="11352894" y="5325454"/>
              <a:ext cx="3077275" cy="7788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/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blipFill>
                  <a:blip r:embed="rId18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005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B97589-483F-4209-B73F-5E185F5943B4}"/>
              </a:ext>
            </a:extLst>
          </p:cNvPr>
          <p:cNvGrpSpPr/>
          <p:nvPr/>
        </p:nvGrpSpPr>
        <p:grpSpPr>
          <a:xfrm>
            <a:off x="555874" y="5265791"/>
            <a:ext cx="15144251" cy="3688112"/>
            <a:chOff x="543920" y="1682174"/>
            <a:chExt cx="15144251" cy="36881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717EA0-F757-7821-0CB3-2F953FE8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20" y="2531566"/>
              <a:ext cx="2743200" cy="1871663"/>
            </a:xfrm>
            <a:prstGeom prst="rect">
              <a:avLst/>
            </a:prstGeom>
            <a:ln w="57150">
              <a:noFill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E2B62-9414-C82F-67D9-DD58F6E3F9AB}"/>
                </a:ext>
              </a:extLst>
            </p:cNvPr>
            <p:cNvCxnSpPr>
              <a:cxnSpLocks/>
            </p:cNvCxnSpPr>
            <p:nvPr/>
          </p:nvCxnSpPr>
          <p:spPr>
            <a:xfrm>
              <a:off x="3245094" y="346739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1EE28-DAE8-D002-D387-CA69C8DA1C52}"/>
                </a:ext>
              </a:extLst>
            </p:cNvPr>
            <p:cNvSpPr txBox="1"/>
            <p:nvPr/>
          </p:nvSpPr>
          <p:spPr>
            <a:xfrm>
              <a:off x="2953830" y="291294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200215-EE19-0169-7E54-43470906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-20000" contrast="40000"/>
            </a:blip>
            <a:stretch>
              <a:fillRect/>
            </a:stretch>
          </p:blipFill>
          <p:spPr>
            <a:xfrm>
              <a:off x="4425728" y="2531565"/>
              <a:ext cx="2743200" cy="18716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4EB004-CC78-7B01-412A-68550A50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4494" y="2531565"/>
              <a:ext cx="2743200" cy="18716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91CADE-DBD0-8F77-29E4-50232B81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8809" y="2531564"/>
              <a:ext cx="2743200" cy="1871663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6DA1582-7FC5-2CF1-710F-B154862E295B}"/>
                </a:ext>
              </a:extLst>
            </p:cNvPr>
            <p:cNvSpPr/>
            <p:nvPr/>
          </p:nvSpPr>
          <p:spPr>
            <a:xfrm>
              <a:off x="7561450" y="3201862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C64F3-F9FE-FE79-58BD-CFD7F5BBABBC}"/>
                </a:ext>
              </a:extLst>
            </p:cNvPr>
            <p:cNvSpPr txBox="1"/>
            <p:nvPr/>
          </p:nvSpPr>
          <p:spPr>
            <a:xfrm>
              <a:off x="7002824" y="2419986"/>
              <a:ext cx="169028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i="1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4800" i="1" dirty="0">
                <a:solidFill>
                  <a:srgbClr val="FF2600"/>
                </a:solidFill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D68B602-0FF7-0EE6-9D81-6746CB0C1CAD}"/>
                </a:ext>
              </a:extLst>
            </p:cNvPr>
            <p:cNvCxnSpPr>
              <a:cxnSpLocks/>
              <a:stCxn id="17" idx="2"/>
              <a:endCxn id="22" idx="2"/>
            </p:cNvCxnSpPr>
            <p:nvPr/>
          </p:nvCxnSpPr>
          <p:spPr>
            <a:xfrm rot="5400000" flipH="1" flipV="1">
              <a:off x="7847963" y="-1529217"/>
              <a:ext cx="2" cy="11864889"/>
            </a:xfrm>
            <a:prstGeom prst="bentConnector3">
              <a:avLst>
                <a:gd name="adj1" fmla="val -11430000000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E4EC3E-B37B-2D2A-F6BB-E8F83C6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9374" y="3467395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B300F-4EC2-B9D9-1EE0-067064426911}"/>
                </a:ext>
              </a:extLst>
            </p:cNvPr>
            <p:cNvSpPr txBox="1"/>
            <p:nvPr/>
          </p:nvSpPr>
          <p:spPr>
            <a:xfrm>
              <a:off x="12647484" y="4723955"/>
              <a:ext cx="237116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Helvetica Neue"/>
                  <a:cs typeface="Helvetica Neue"/>
                </a:rPr>
                <a:t>Balanced!</a:t>
              </a:r>
              <a:endParaRPr lang="en-US" sz="3600" b="1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511AD43-D037-3DE0-18F4-52650F59476F}"/>
                    </a:ext>
                  </a:extLst>
                </p:cNvPr>
                <p:cNvSpPr txBox="1"/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88BC30B-423A-FA42-CF15-537AB2E01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4688" r="-6250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/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en-US" sz="3600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aug</m:t>
                          </m:r>
                        </m:sub>
                      </m:sSub>
                    </m:oMath>
                  </a14:m>
                  <a:endParaRPr lang="en-US" sz="3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73E1AF-BFC8-5739-6FE5-7194BB83A8DD}"/>
              </a:ext>
            </a:extLst>
          </p:cNvPr>
          <p:cNvGrpSpPr/>
          <p:nvPr/>
        </p:nvGrpSpPr>
        <p:grpSpPr>
          <a:xfrm>
            <a:off x="555874" y="1587147"/>
            <a:ext cx="15430737" cy="3657600"/>
            <a:chOff x="555874" y="1587147"/>
            <a:chExt cx="15430737" cy="365760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6E374FE-F3C7-4B4D-39CE-C56E555974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2261" y="1948335"/>
              <a:ext cx="4572000" cy="3119438"/>
              <a:chOff x="3350665" y="10601661"/>
              <a:chExt cx="7772400" cy="530304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A814BB04-0F43-B1E7-5FAB-F2C4D72D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0665" y="10601661"/>
                <a:ext cx="7772400" cy="5303044"/>
              </a:xfrm>
              <a:prstGeom prst="rect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A3FA93-1D9B-6352-F3D9-734EFC68D4B1}"/>
                  </a:ext>
                </a:extLst>
              </p:cNvPr>
              <p:cNvSpPr txBox="1"/>
              <p:nvPr/>
            </p:nvSpPr>
            <p:spPr>
              <a:xfrm>
                <a:off x="6385789" y="10695868"/>
                <a:ext cx="4679551" cy="7848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Helvetica Neue"/>
                    <a:cs typeface="Helvetica Neue"/>
                  </a:rPr>
                  <a:t>Not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balanced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yet!</a:t>
                </a:r>
                <a:endParaRPr lang="en-US" sz="2400" b="1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990B4FA-56B5-BF97-5718-593591ABA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4736" y="11382594"/>
                <a:ext cx="647791" cy="1870589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FED119F-A892-EC69-2C1E-C4E48E427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9247" y="11307624"/>
                <a:ext cx="1198959" cy="873682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F866F9FE-06D3-9962-E915-042EB4D8D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9901" y="11428624"/>
                <a:ext cx="356964" cy="1021854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imb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conf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018" r="-78947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9C1325-30AA-0D7A-8FCA-D180C8235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1015" y="3848449"/>
              <a:ext cx="1643410" cy="112128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2DDE7A-ADA6-E7E5-7F99-020336BB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5874" y="2642026"/>
              <a:ext cx="1645920" cy="1122998"/>
            </a:xfrm>
            <a:prstGeom prst="rect">
              <a:avLst/>
            </a:prstGeom>
          </p:spPr>
        </p:pic>
        <p:pic>
          <p:nvPicPr>
            <p:cNvPr id="9" name="Graphic 8" descr="Refresh outline">
              <a:extLst>
                <a:ext uri="{FF2B5EF4-FFF2-40B4-BE49-F238E27FC236}">
                  <a16:creationId xmlns:a16="http://schemas.microsoft.com/office/drawing/2014/main" id="{91FB02FF-6DE9-7FEA-77C3-6BEE7C69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75120" y="1587147"/>
              <a:ext cx="3657600" cy="3657600"/>
            </a:xfrm>
            <a:prstGeom prst="rect">
              <a:avLst/>
            </a:prstGeom>
          </p:spPr>
        </p:pic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AC78B18A-171D-1BF0-5288-E13E53549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6570" y="2865773"/>
              <a:ext cx="1097280" cy="118720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B488D48-7315-4887-1463-90B70E863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556" y="2185268"/>
              <a:ext cx="914400" cy="792745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BC9E6-B21B-C447-F1F9-12A8FEF66536}"/>
                </a:ext>
              </a:extLst>
            </p:cNvPr>
            <p:cNvSpPr txBox="1"/>
            <p:nvPr/>
          </p:nvSpPr>
          <p:spPr>
            <a:xfrm>
              <a:off x="3076670" y="3216900"/>
              <a:ext cx="3005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Unlabeled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C8941F-F35B-8385-5BD6-E36F98370070}"/>
                </a:ext>
              </a:extLst>
            </p:cNvPr>
            <p:cNvSpPr txBox="1"/>
            <p:nvPr/>
          </p:nvSpPr>
          <p:spPr>
            <a:xfrm>
              <a:off x="11414611" y="1796809"/>
              <a:ext cx="457200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enough?</a:t>
              </a:r>
            </a:p>
            <a:p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Reasons: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confident.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533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unpopular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numeric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molecule/polymer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is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small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support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label-anchored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graph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generator.</a:t>
                </a:r>
                <a:endParaRPr lang="en-US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5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/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blipFill>
                <a:blip r:embed="rId4"/>
                <a:stretch>
                  <a:fillRect l="-6818" r="-5682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/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MLP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blipFill>
                <a:blip r:embed="rId5"/>
                <a:stretch>
                  <a:fillRect l="-1124" r="-1124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/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/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/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8D6E16-EE7D-89D9-D903-159E8C8A7A29}"/>
              </a:ext>
            </a:extLst>
          </p:cNvPr>
          <p:cNvGrpSpPr/>
          <p:nvPr/>
        </p:nvGrpSpPr>
        <p:grpSpPr>
          <a:xfrm>
            <a:off x="6658019" y="4811668"/>
            <a:ext cx="5687989" cy="3206821"/>
            <a:chOff x="6658019" y="4811668"/>
            <a:chExt cx="5687989" cy="320682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9FE77E3-2B41-8CFD-B35E-48928D990324}"/>
                </a:ext>
              </a:extLst>
            </p:cNvPr>
            <p:cNvSpPr/>
            <p:nvPr/>
          </p:nvSpPr>
          <p:spPr>
            <a:xfrm>
              <a:off x="8833411" y="7406443"/>
              <a:ext cx="2754902" cy="61204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FC982B-08B2-D50C-229B-72E95FB1594F}"/>
                </a:ext>
              </a:extLst>
            </p:cNvPr>
            <p:cNvCxnSpPr>
              <a:cxnSpLocks/>
              <a:stCxn id="26" idx="2"/>
              <a:endCxn id="60" idx="3"/>
            </p:cNvCxnSpPr>
            <p:nvPr/>
          </p:nvCxnSpPr>
          <p:spPr>
            <a:xfrm rot="5400000">
              <a:off x="11581594" y="6948052"/>
              <a:ext cx="771133" cy="757694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4EC6D80F-3A54-F529-AF8C-4326636342DF}"/>
                </a:ext>
              </a:extLst>
            </p:cNvPr>
            <p:cNvCxnSpPr>
              <a:cxnSpLocks/>
              <a:stCxn id="60" idx="1"/>
              <a:endCxn id="22" idx="2"/>
            </p:cNvCxnSpPr>
            <p:nvPr/>
          </p:nvCxnSpPr>
          <p:spPr>
            <a:xfrm rot="10800000">
              <a:off x="8128001" y="6949030"/>
              <a:ext cx="705411" cy="763437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/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blipFill>
                  <a:blip r:embed="rId9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3FC45E-62F1-D2F5-B304-E630F00187E6}"/>
                </a:ext>
              </a:extLst>
            </p:cNvPr>
            <p:cNvCxnSpPr>
              <a:cxnSpLocks/>
            </p:cNvCxnSpPr>
            <p:nvPr/>
          </p:nvCxnSpPr>
          <p:spPr>
            <a:xfrm>
              <a:off x="7641386" y="5517688"/>
              <a:ext cx="386508" cy="778422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44B5C2-A8FE-3C0D-B6C8-BEF39C5BFA4E}"/>
              </a:ext>
            </a:extLst>
          </p:cNvPr>
          <p:cNvCxnSpPr>
            <a:cxnSpLocks/>
          </p:cNvCxnSpPr>
          <p:nvPr/>
        </p:nvCxnSpPr>
        <p:spPr>
          <a:xfrm>
            <a:off x="4787919" y="3655673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A0136-B737-0B9F-8D16-03778D00B291}"/>
              </a:ext>
            </a:extLst>
          </p:cNvPr>
          <p:cNvCxnSpPr>
            <a:cxnSpLocks/>
          </p:cNvCxnSpPr>
          <p:nvPr/>
        </p:nvCxnSpPr>
        <p:spPr>
          <a:xfrm>
            <a:off x="6822907" y="3651826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7299C-3B76-7F87-C4C3-DB11DB4F3E82}"/>
              </a:ext>
            </a:extLst>
          </p:cNvPr>
          <p:cNvCxnSpPr>
            <a:cxnSpLocks/>
          </p:cNvCxnSpPr>
          <p:nvPr/>
        </p:nvCxnSpPr>
        <p:spPr>
          <a:xfrm>
            <a:off x="8833411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F3E74B-B4E9-26E5-8E82-9194E50D7857}"/>
              </a:ext>
            </a:extLst>
          </p:cNvPr>
          <p:cNvCxnSpPr>
            <a:cxnSpLocks/>
          </p:cNvCxnSpPr>
          <p:nvPr/>
        </p:nvCxnSpPr>
        <p:spPr>
          <a:xfrm>
            <a:off x="10975976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BB0117-F66C-24B0-9BF1-F8FF48037FF5}"/>
              </a:ext>
            </a:extLst>
          </p:cNvPr>
          <p:cNvGrpSpPr/>
          <p:nvPr/>
        </p:nvGrpSpPr>
        <p:grpSpPr>
          <a:xfrm>
            <a:off x="2002468" y="4289834"/>
            <a:ext cx="11746948" cy="4469430"/>
            <a:chOff x="2002468" y="4289834"/>
            <a:chExt cx="11746948" cy="4469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/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blipFill>
                  <a:blip r:embed="rId10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/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blipFill>
                  <a:blip r:embed="rId11"/>
                  <a:stretch>
                    <a:fillRect l="-1124" r="-1124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/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blipFill>
                  <a:blip r:embed="rId1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BD9A49-B276-D9D2-2F16-AFB57DF57EB8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19" y="6687418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/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C68919-0B71-6F41-386F-74978540C5F7}"/>
                </a:ext>
              </a:extLst>
            </p:cNvPr>
            <p:cNvCxnSpPr>
              <a:cxnSpLocks/>
            </p:cNvCxnSpPr>
            <p:nvPr/>
          </p:nvCxnSpPr>
          <p:spPr>
            <a:xfrm>
              <a:off x="6822907" y="6683571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EECCF9-75E3-DEEB-240F-E883106C9554}"/>
                </a:ext>
              </a:extLst>
            </p:cNvPr>
            <p:cNvCxnSpPr>
              <a:cxnSpLocks/>
            </p:cNvCxnSpPr>
            <p:nvPr/>
          </p:nvCxnSpPr>
          <p:spPr>
            <a:xfrm>
              <a:off x="8833411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0B1AC9-41F4-DF05-4BAF-6C47DB07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975976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/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4EBD60-DED1-F7CC-3997-694F722E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lum bright="-20000" contrast="40000"/>
            </a:blip>
            <a:stretch>
              <a:fillRect/>
            </a:stretch>
          </p:blipFill>
          <p:spPr>
            <a:xfrm>
              <a:off x="11006216" y="4289834"/>
              <a:ext cx="2743200" cy="1871663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93B-167E-0396-8204-EEEA79168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10655" y="5715000"/>
              <a:ext cx="583080" cy="734976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64358E0-A11C-818C-87AF-C1E85E0FED37}"/>
                </a:ext>
              </a:extLst>
            </p:cNvPr>
            <p:cNvSpPr/>
            <p:nvPr/>
          </p:nvSpPr>
          <p:spPr>
            <a:xfrm>
              <a:off x="4456111" y="8228349"/>
              <a:ext cx="2201910" cy="53091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7F6A603-C0EB-E2A2-E69E-C2128044D55E}"/>
                </a:ext>
              </a:extLst>
            </p:cNvPr>
            <p:cNvCxnSpPr>
              <a:cxnSpLocks/>
              <a:stCxn id="26" idx="2"/>
              <a:endCxn id="33" idx="3"/>
            </p:cNvCxnSpPr>
            <p:nvPr/>
          </p:nvCxnSpPr>
          <p:spPr>
            <a:xfrm rot="5400000">
              <a:off x="8725777" y="4873577"/>
              <a:ext cx="1552474" cy="568798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4037ABE-B879-061E-6740-D7CFCF8229DE}"/>
                </a:ext>
              </a:extLst>
            </p:cNvPr>
            <p:cNvCxnSpPr>
              <a:cxnSpLocks/>
              <a:stCxn id="33" idx="1"/>
              <a:endCxn id="20" idx="2"/>
            </p:cNvCxnSpPr>
            <p:nvPr/>
          </p:nvCxnSpPr>
          <p:spPr>
            <a:xfrm rot="10800000">
              <a:off x="3427063" y="6989681"/>
              <a:ext cx="1029049" cy="150412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FC78E3-894E-0AC8-BFC1-4210E88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68801" y="4321697"/>
              <a:ext cx="2743200" cy="18716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A00C8-634E-147B-86D8-1232B365C48C}"/>
              </a:ext>
            </a:extLst>
          </p:cNvPr>
          <p:cNvGrpSpPr/>
          <p:nvPr/>
        </p:nvGrpSpPr>
        <p:grpSpPr>
          <a:xfrm>
            <a:off x="1963560" y="6130893"/>
            <a:ext cx="4694459" cy="2871589"/>
            <a:chOff x="1963560" y="6130893"/>
            <a:chExt cx="4694459" cy="28715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88AE3D-AC52-F5B5-E504-7F5E4333CFE1}"/>
                </a:ext>
              </a:extLst>
            </p:cNvPr>
            <p:cNvCxnSpPr/>
            <p:nvPr/>
          </p:nvCxnSpPr>
          <p:spPr>
            <a:xfrm>
              <a:off x="1963560" y="6130893"/>
              <a:ext cx="1828800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DFB412-D6FC-D5ED-0498-E6A1C2DA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3560" y="6130893"/>
              <a:ext cx="1786966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5527B8-6A06-1A87-7AF7-E3401336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846" y="8091736"/>
              <a:ext cx="2095173" cy="910746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F8410D-A484-6D61-C686-592AD9AE8FD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844" y="8086331"/>
              <a:ext cx="2095175" cy="916151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30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Mixing-up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representations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284A-284A-A001-AE19-F08337A6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63" y="5500926"/>
            <a:ext cx="4572000" cy="3119439"/>
          </a:xfrm>
          <a:prstGeom prst="rect">
            <a:avLst/>
          </a:prstGeom>
          <a:ln w="57150"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1750DC5-BAB5-0A43-BD94-E43846AAA5B2}"/>
              </a:ext>
            </a:extLst>
          </p:cNvPr>
          <p:cNvGraphicFramePr>
            <a:graphicFrameLocks noGrp="1"/>
          </p:cNvGraphicFramePr>
          <p:nvPr/>
        </p:nvGraphicFramePr>
        <p:xfrm>
          <a:off x="1492836" y="5793609"/>
          <a:ext cx="3655901" cy="253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">
                  <a:extLst>
                    <a:ext uri="{9D8B030D-6E8A-4147-A177-3AD203B41FA5}">
                      <a16:colId xmlns:a16="http://schemas.microsoft.com/office/drawing/2014/main" val="263357663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7035461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8991230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00582511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21084502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896719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64301659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9754442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1241990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22701038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2911296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1073375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11059846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440723618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734144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64242561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495494803"/>
                    </a:ext>
                  </a:extLst>
                </a:gridCol>
              </a:tblGrid>
              <a:tr h="25340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32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568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/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({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F6E29BF-1DB3-FD17-04CE-754DC3E9D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812" y="4490645"/>
            <a:ext cx="274320" cy="340156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/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1,2,3,…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blipFill>
                <a:blip r:embed="rId7"/>
                <a:stretch>
                  <a:fillRect l="-3261"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/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/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  <a:r>
                  <a:rPr lang="en-US" altLang="zh-CN" sz="2800" dirty="0" err="1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interval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blipFill>
                <a:blip r:embed="rId9"/>
                <a:stretch>
                  <a:fillRect l="-1176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1D662C-6CA2-308D-C90E-479BE70BBD18}"/>
              </a:ext>
            </a:extLst>
          </p:cNvPr>
          <p:cNvCxnSpPr>
            <a:cxnSpLocks/>
          </p:cNvCxnSpPr>
          <p:nvPr/>
        </p:nvCxnSpPr>
        <p:spPr>
          <a:xfrm flipV="1">
            <a:off x="4955699" y="4490645"/>
            <a:ext cx="871113" cy="1302964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A04F98-B47C-5E86-927A-723745CC1DC9}"/>
              </a:ext>
            </a:extLst>
          </p:cNvPr>
          <p:cNvCxnSpPr>
            <a:cxnSpLocks/>
          </p:cNvCxnSpPr>
          <p:nvPr/>
        </p:nvCxnSpPr>
        <p:spPr>
          <a:xfrm flipV="1">
            <a:off x="4955699" y="7892213"/>
            <a:ext cx="871113" cy="43546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/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value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:</a:t>
                </a: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1.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labeled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example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2.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Get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GNN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3.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interval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4.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Constrain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the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sampling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processes:</a:t>
                </a: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𝒉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ea typeface="Cambria Math" panose="02040503050406030204" pitchFamily="18" charset="0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i="1" dirty="0" err="1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5.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Augment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with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CN" altLang="en-US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𝒉</m:t>
                            </m:r>
                          </m:e>
                        </m:acc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blipFill>
                <a:blip r:embed="rId10"/>
                <a:stretch>
                  <a:fillRect l="-2058" t="-994" r="-1029" b="-994"/>
                </a:stretch>
              </a:blipFill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57E349E-FE4F-09F9-1332-EAFC7B8C0A09}"/>
              </a:ext>
            </a:extLst>
          </p:cNvPr>
          <p:cNvGrpSpPr/>
          <p:nvPr/>
        </p:nvGrpSpPr>
        <p:grpSpPr>
          <a:xfrm>
            <a:off x="1159475" y="2149898"/>
            <a:ext cx="6811966" cy="1944926"/>
            <a:chOff x="1159475" y="2149898"/>
            <a:chExt cx="6811966" cy="19449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F8919-DD01-133B-EE2C-72F44413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lum bright="-20000" contrast="40000"/>
            </a:blip>
            <a:stretch>
              <a:fillRect/>
            </a:stretch>
          </p:blipFill>
          <p:spPr>
            <a:xfrm>
              <a:off x="1159475" y="2223161"/>
              <a:ext cx="2743200" cy="18716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051BC2-9A56-FF36-AEB1-9E536007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8241" y="2223161"/>
              <a:ext cx="2743200" cy="1871663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0C2C3E7-D1CA-D4F5-7DE5-364397EE0DDD}"/>
                </a:ext>
              </a:extLst>
            </p:cNvPr>
            <p:cNvSpPr/>
            <p:nvPr/>
          </p:nvSpPr>
          <p:spPr>
            <a:xfrm>
              <a:off x="4295197" y="2893458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656D37-3181-1FE6-90B9-CAD264C05B80}"/>
                </a:ext>
              </a:extLst>
            </p:cNvPr>
            <p:cNvCxnSpPr/>
            <p:nvPr/>
          </p:nvCxnSpPr>
          <p:spPr>
            <a:xfrm>
              <a:off x="3400298" y="2179791"/>
              <a:ext cx="0" cy="1795918"/>
            </a:xfrm>
            <a:prstGeom prst="line">
              <a:avLst/>
            </a:prstGeom>
            <a:ln w="38100" cmpd="sng">
              <a:solidFill>
                <a:srgbClr val="FF26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/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Given</a:t>
                  </a:r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8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𝑦</m:t>
                          </m:r>
                        </m:e>
                      </m:acc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3" t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87512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9" grpId="0"/>
      <p:bldP spid="3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Framework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Optimization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03D6D84-7260-6E6C-DC33-01C2A1FD0565}"/>
              </a:ext>
            </a:extLst>
          </p:cNvPr>
          <p:cNvGrpSpPr/>
          <p:nvPr/>
        </p:nvGrpSpPr>
        <p:grpSpPr>
          <a:xfrm>
            <a:off x="818201" y="2213258"/>
            <a:ext cx="14559228" cy="3234468"/>
            <a:chOff x="818201" y="2213258"/>
            <a:chExt cx="14559228" cy="3234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9F460-9E24-51DB-C63C-08DDF403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01" y="2294567"/>
              <a:ext cx="2010284" cy="1371600"/>
            </a:xfrm>
            <a:prstGeom prst="rect">
              <a:avLst/>
            </a:prstGeom>
          </p:spPr>
        </p:pic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2CBFE6-AC4D-5EB9-6373-5A305B247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6258" y="4195197"/>
              <a:ext cx="1014169" cy="109728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BCD000-5059-8E5D-D06B-ADE71E37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905" y="4058037"/>
              <a:ext cx="2010283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83F614-FA8A-666E-7C05-F56ED9D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lum bright="-20000" contrast="40000"/>
            </a:blip>
            <a:stretch>
              <a:fillRect/>
            </a:stretch>
          </p:blipFill>
          <p:spPr>
            <a:xfrm>
              <a:off x="3547903" y="2294567"/>
              <a:ext cx="2010285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21E709-31B5-CA5C-E1E8-449C8885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7161" y="4058037"/>
              <a:ext cx="2010283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7185D3-1C31-5870-720A-8FE8A84C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7160" y="2259274"/>
              <a:ext cx="2010283" cy="1371600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4D2242-09A1-BF09-FF59-5A79B7A7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lum bright="-20000" contrast="40000"/>
            </a:blip>
            <a:stretch>
              <a:fillRect/>
            </a:stretch>
          </p:blipFill>
          <p:spPr>
            <a:xfrm>
              <a:off x="8845781" y="2259274"/>
              <a:ext cx="2010283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A9277C-043C-F53B-9522-3FF65827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51845" y="4076126"/>
              <a:ext cx="2010283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67A5D-9F58-CD5D-4BF7-B26A233B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07161" y="2294567"/>
              <a:ext cx="2010283" cy="13716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7DF61F-8D2B-8981-F1CE-0A9EB6107C5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00114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6AAD7E-037B-2CCF-7B26-EC093D87F6CD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4743837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A0CC43-F5EF-684E-5F7F-B12B013F2AD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557153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18ABA9-1489-06C2-2B63-6726BED2B882}"/>
                </a:ext>
              </a:extLst>
            </p:cNvPr>
            <p:cNvCxnSpPr>
              <a:cxnSpLocks/>
            </p:cNvCxnSpPr>
            <p:nvPr/>
          </p:nvCxnSpPr>
          <p:spPr>
            <a:xfrm>
              <a:off x="5594883" y="480417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C95708-659D-2ACB-57D8-C151BDED53F4}"/>
                </a:ext>
              </a:extLst>
            </p:cNvPr>
            <p:cNvCxnSpPr>
              <a:cxnSpLocks/>
            </p:cNvCxnSpPr>
            <p:nvPr/>
          </p:nvCxnSpPr>
          <p:spPr>
            <a:xfrm>
              <a:off x="5656113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96257250-6657-248D-6BBE-D4D4C2F8C2D3}"/>
                </a:ext>
              </a:extLst>
            </p:cNvPr>
            <p:cNvCxnSpPr>
              <a:cxnSpLocks/>
              <a:stCxn id="2" idx="0"/>
              <a:endCxn id="12" idx="0"/>
            </p:cNvCxnSpPr>
            <p:nvPr/>
          </p:nvCxnSpPr>
          <p:spPr>
            <a:xfrm rot="5400000" flipH="1" flipV="1">
              <a:off x="4515176" y="-432558"/>
              <a:ext cx="35293" cy="5418959"/>
            </a:xfrm>
            <a:prstGeom prst="bentConnector3">
              <a:avLst>
                <a:gd name="adj1" fmla="val 133656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7AB1A0F-7A67-7A13-3BC4-C6F2EEEEBD4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242302" y="3630874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4013EC-2AA6-7A79-9BB7-D2F7A0252586}"/>
                </a:ext>
              </a:extLst>
            </p:cNvPr>
            <p:cNvCxnSpPr>
              <a:cxnSpLocks/>
            </p:cNvCxnSpPr>
            <p:nvPr/>
          </p:nvCxnSpPr>
          <p:spPr>
            <a:xfrm>
              <a:off x="8294684" y="2898222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AE257F-018B-26F6-EAA2-9B08C34A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346" y="3350827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53BD17-EA97-121C-8FC4-9550F9FA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966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D9658942-59EF-6E19-487E-79243A1D8F9F}"/>
                </a:ext>
              </a:extLst>
            </p:cNvPr>
            <p:cNvCxnSpPr>
              <a:cxnSpLocks/>
              <a:stCxn id="66" idx="0"/>
              <a:endCxn id="25" idx="0"/>
            </p:cNvCxnSpPr>
            <p:nvPr/>
          </p:nvCxnSpPr>
          <p:spPr>
            <a:xfrm rot="16200000" flipH="1">
              <a:off x="9996746" y="-120989"/>
              <a:ext cx="81309" cy="4749803"/>
            </a:xfrm>
            <a:prstGeom prst="bentConnector3">
              <a:avLst>
                <a:gd name="adj1" fmla="val -53674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697C5F-9E07-0ACD-6800-05CF630F0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2460" y="2213258"/>
              <a:ext cx="640080" cy="6389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17C2D5E-32D9-0010-92C3-97B0ED64F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6986" y="3612719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20E5C99-23D1-2849-32B0-9112BA71D950}"/>
                </a:ext>
              </a:extLst>
            </p:cNvPr>
            <p:cNvSpPr/>
            <p:nvPr/>
          </p:nvSpPr>
          <p:spPr>
            <a:xfrm>
              <a:off x="9219214" y="4005392"/>
              <a:ext cx="1216152" cy="121615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66BA35-493E-6C09-5D7B-8981DEA0D66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453" y="4773120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/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/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unlabel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5983" r="-1709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/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/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blipFill>
                  <a:blip r:embed="rId14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/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blipFill>
                  <a:blip r:embed="rId15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/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blipFill>
                  <a:blip r:embed="rId16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/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 dirty="0"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altLang="zh-CN" sz="3200" b="1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blipFill>
                  <a:blip r:embed="rId17"/>
                  <a:stretch>
                    <a:fillRect t="-980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BD704C-2F17-6F55-30C1-7CC6C5F7970D}"/>
              </a:ext>
            </a:extLst>
          </p:cNvPr>
          <p:cNvGrpSpPr/>
          <p:nvPr/>
        </p:nvGrpSpPr>
        <p:grpSpPr>
          <a:xfrm>
            <a:off x="1316258" y="5715000"/>
            <a:ext cx="12334428" cy="3084285"/>
            <a:chOff x="1316258" y="5715000"/>
            <a:chExt cx="12334428" cy="308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/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blipFill>
                  <a:blip r:embed="rId18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/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blipFill>
                  <a:blip r:embed="rId19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/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889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/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/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36F92B7-3297-170E-E136-6E6E5424B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21908" y="6165450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05536D-3B2A-7F5E-C0D0-4EDBD26917BA}"/>
                </a:ext>
              </a:extLst>
            </p:cNvPr>
            <p:cNvCxnSpPr>
              <a:cxnSpLocks/>
            </p:cNvCxnSpPr>
            <p:nvPr/>
          </p:nvCxnSpPr>
          <p:spPr>
            <a:xfrm>
              <a:off x="6556896" y="6161603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8E515B1-E48E-88DC-1ED4-704A42849D90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237C65-D176-AB62-715A-39FBAAE73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/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/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blipFill>
                  <a:blip r:embed="rId24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/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CFC90F-97BA-9519-00F6-593E7D5E9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1C80978-1095-AD11-5A49-FBE6B2963BF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2368C9B-2F80-1DA0-DA82-34EBFE07F350}"/>
                </a:ext>
              </a:extLst>
            </p:cNvPr>
            <p:cNvSpPr/>
            <p:nvPr/>
          </p:nvSpPr>
          <p:spPr>
            <a:xfrm>
              <a:off x="1316258" y="5715000"/>
              <a:ext cx="12334428" cy="3084285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/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∪</m:t>
                                </m:r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conf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GNN</m:t>
                                </m:r>
                                <m: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aug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500" dirty="0" err="1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blipFill>
                  <a:blip r:embed="rId25"/>
                  <a:stretch>
                    <a:fillRect t="-135802" b="-180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9326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CB8A8-0679-1D48-3484-C1CBCB77D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935460-8FC6-5535-9158-595AD79C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14631460" cy="618302"/>
          </a:xfrm>
        </p:spPr>
        <p:txBody>
          <a:bodyPr/>
          <a:lstStyle/>
          <a:p>
            <a:r>
              <a:rPr lang="en-US" altLang="zh-CN" sz="4800" dirty="0"/>
              <a:t>What</a:t>
            </a:r>
            <a:r>
              <a:rPr lang="zh-CN" altLang="en-US" sz="4800" dirty="0"/>
              <a:t> </a:t>
            </a:r>
            <a:r>
              <a:rPr lang="en-US" altLang="zh-CN" sz="4800" dirty="0"/>
              <a:t>are</a:t>
            </a:r>
            <a:r>
              <a:rPr lang="zh-CN" altLang="en-US" sz="4800" dirty="0"/>
              <a:t> </a:t>
            </a:r>
            <a:r>
              <a:rPr lang="en-US" altLang="zh-CN" sz="4800" dirty="0"/>
              <a:t>the</a:t>
            </a:r>
            <a:r>
              <a:rPr lang="zh-CN" altLang="en-US" sz="4800" dirty="0"/>
              <a:t> </a:t>
            </a:r>
            <a:r>
              <a:rPr lang="en-US" altLang="zh-CN" sz="4800" dirty="0"/>
              <a:t>Foundations</a:t>
            </a:r>
            <a:r>
              <a:rPr lang="zh-CN" altLang="en-US" sz="4800" dirty="0"/>
              <a:t> </a:t>
            </a:r>
            <a:r>
              <a:rPr lang="en-US" altLang="zh-CN" sz="4800" dirty="0"/>
              <a:t>of</a:t>
            </a:r>
            <a:r>
              <a:rPr lang="zh-CN" altLang="en-US" sz="4800" dirty="0"/>
              <a:t> </a:t>
            </a:r>
            <a:r>
              <a:rPr lang="en-US" altLang="zh-CN" sz="4800" dirty="0"/>
              <a:t>Generalized</a:t>
            </a:r>
            <a:r>
              <a:rPr lang="zh-CN" altLang="en-US" sz="4800" dirty="0"/>
              <a:t> </a:t>
            </a:r>
            <a:r>
              <a:rPr lang="en-US" altLang="zh-CN" sz="4800" dirty="0"/>
              <a:t>Abilities?</a:t>
            </a:r>
            <a:endParaRPr lang="en-US" sz="4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88365-EB02-441B-4F91-54C4D179B9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2398EE3-D1DA-7A9F-01F9-E0676E26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3944" y="2915865"/>
            <a:ext cx="47625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E26378-4935-50B0-3B3B-4A32C357A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276" y="3785124"/>
            <a:ext cx="4454285" cy="4613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1B7817-3112-C003-73F0-127B48052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105" y="2915865"/>
            <a:ext cx="2679700" cy="635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C69541-2C87-2526-7845-449533BB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343" y="3968538"/>
            <a:ext cx="7882283" cy="3143458"/>
          </a:xfrm>
          <a:prstGeom prst="rect">
            <a:avLst/>
          </a:prstGeom>
        </p:spPr>
      </p:pic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48730655-F151-817E-278C-E54795915A2E}"/>
              </a:ext>
            </a:extLst>
          </p:cNvPr>
          <p:cNvCxnSpPr>
            <a:cxnSpLocks/>
            <a:stCxn id="13" idx="0"/>
            <a:endCxn id="11" idx="0"/>
          </p:cNvCxnSpPr>
          <p:nvPr/>
        </p:nvCxnSpPr>
        <p:spPr>
          <a:xfrm rot="5400000" flipH="1" flipV="1">
            <a:off x="10390574" y="-38754"/>
            <a:ext cx="12700" cy="5909239"/>
          </a:xfrm>
          <a:prstGeom prst="curvedConnector3">
            <a:avLst>
              <a:gd name="adj1" fmla="val 4628575"/>
            </a:avLst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C10E37A-2E0E-BBBC-E123-5CCF29755B95}"/>
              </a:ext>
            </a:extLst>
          </p:cNvPr>
          <p:cNvSpPr txBox="1"/>
          <p:nvPr/>
        </p:nvSpPr>
        <p:spPr>
          <a:xfrm>
            <a:off x="7299762" y="1785564"/>
            <a:ext cx="619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Helvetica Neue"/>
                <a:cs typeface="Helvetica Neue"/>
              </a:rPr>
              <a:t>Suspect:</a:t>
            </a:r>
            <a:r>
              <a:rPr lang="zh-CN" altLang="en-US" sz="2400" dirty="0"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latin typeface="Helvetica Neue"/>
                <a:cs typeface="Helvetica Neue"/>
              </a:rPr>
              <a:t>Memorization,</a:t>
            </a:r>
            <a:r>
              <a:rPr lang="zh-CN" altLang="en-US" sz="2400" dirty="0"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latin typeface="Helvetica Neue"/>
                <a:cs typeface="Helvetica Neue"/>
              </a:rPr>
              <a:t>not</a:t>
            </a:r>
            <a:r>
              <a:rPr lang="zh-CN" altLang="en-US" sz="2400" dirty="0"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latin typeface="Helvetica Neue"/>
                <a:cs typeface="Helvetica Neue"/>
              </a:rPr>
              <a:t>Generalization?</a:t>
            </a:r>
            <a:endParaRPr lang="en-US" sz="24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7522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Imbalanced</a:t>
            </a:r>
            <a:r>
              <a:rPr lang="zh-CN" altLang="en-US" sz="4000" dirty="0"/>
              <a:t> </a:t>
            </a:r>
            <a:r>
              <a:rPr lang="en-US" altLang="zh-CN" sz="4000" dirty="0"/>
              <a:t>Graph</a:t>
            </a:r>
            <a:r>
              <a:rPr lang="zh-CN" altLang="en-US" sz="4000" dirty="0"/>
              <a:t> </a:t>
            </a:r>
            <a:r>
              <a:rPr lang="en-US" altLang="zh-CN" sz="4000" dirty="0"/>
              <a:t>Regression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/>
        </p:nvGraphicFramePr>
        <p:xfrm>
          <a:off x="286872" y="1636765"/>
          <a:ext cx="5789901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Molecule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2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Lipo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4,200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44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ESOL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1,128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2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FreeSolv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9173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Polymer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2B4105-1876-DEDD-EE63-04EB1458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9" y="1636765"/>
            <a:ext cx="8787040" cy="713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8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/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Lipo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ESOL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FreeSolv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1.154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1.122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.551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1.114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.830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.913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1.308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.652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.642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.541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1.202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.432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.515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.370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.411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.604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.563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.535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.528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.777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88ED7B-B9C5-A2D2-7622-199BD578B556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lfax" panose="020B0304000000010002" pitchFamily="34" charset="0"/>
              </a:rPr>
              <a:t>Zhenqin</a:t>
            </a:r>
            <a:r>
              <a:rPr lang="en-US" sz="2000" dirty="0">
                <a:latin typeface="Colfax" panose="020B0304000000010002" pitchFamily="34" charset="0"/>
              </a:rPr>
              <a:t> Wu, Bharath </a:t>
            </a:r>
            <a:r>
              <a:rPr lang="en-US" sz="2000" dirty="0" err="1">
                <a:latin typeface="Colfax" panose="020B0304000000010002" pitchFamily="34" charset="0"/>
              </a:rPr>
              <a:t>Ramsundar</a:t>
            </a:r>
            <a:r>
              <a:rPr lang="en-US" sz="2000" dirty="0">
                <a:latin typeface="Colfax" panose="020B0304000000010002" pitchFamily="34" charset="0"/>
              </a:rPr>
              <a:t>, Evan N Feinberg, Joseph Gomes, Caleb </a:t>
            </a:r>
            <a:r>
              <a:rPr lang="en-US" sz="2000" dirty="0" err="1">
                <a:latin typeface="Colfax" panose="020B0304000000010002" pitchFamily="34" charset="0"/>
              </a:rPr>
              <a:t>Geniesse</a:t>
            </a:r>
            <a:r>
              <a:rPr lang="en-US" sz="2000" dirty="0">
                <a:latin typeface="Colfax" panose="020B0304000000010002" pitchFamily="34" charset="0"/>
              </a:rPr>
              <a:t>, Aneesh S </a:t>
            </a:r>
            <a:r>
              <a:rPr lang="en-US" sz="2000" dirty="0" err="1">
                <a:latin typeface="Colfax" panose="020B0304000000010002" pitchFamily="34" charset="0"/>
              </a:rPr>
              <a:t>Pappu</a:t>
            </a:r>
            <a:r>
              <a:rPr lang="en-US" sz="2000" dirty="0">
                <a:latin typeface="Colfax" panose="020B0304000000010002" pitchFamily="34" charset="0"/>
              </a:rPr>
              <a:t>, Karl </a:t>
            </a:r>
            <a:r>
              <a:rPr lang="en-US" sz="2000" dirty="0" err="1">
                <a:latin typeface="Colfax" panose="020B0304000000010002" pitchFamily="34" charset="0"/>
              </a:rPr>
              <a:t>Leswing</a:t>
            </a:r>
            <a:r>
              <a:rPr lang="en-US" sz="2000" dirty="0">
                <a:latin typeface="Colfax" panose="020B0304000000010002" pitchFamily="34" charset="0"/>
              </a:rPr>
              <a:t>, and Vijay Pande. 2018. </a:t>
            </a:r>
            <a:r>
              <a:rPr lang="en-US" sz="2000" b="1" dirty="0" err="1">
                <a:latin typeface="Colfax" panose="020B0304000000010002" pitchFamily="34" charset="0"/>
              </a:rPr>
              <a:t>MoleculeNet</a:t>
            </a:r>
            <a:r>
              <a:rPr lang="en-US" sz="2000" dirty="0">
                <a:latin typeface="Colfax" panose="020B0304000000010002" pitchFamily="34" charset="0"/>
              </a:rPr>
              <a:t>: a benchmark for molecular machine learning. Chemical science 9, 2 (2018), 513–530.</a:t>
            </a:r>
          </a:p>
        </p:txBody>
      </p:sp>
    </p:spTree>
    <p:extLst>
      <p:ext uri="{BB962C8B-B14F-4D97-AF65-F5344CB8AC3E}">
        <p14:creationId xmlns:p14="http://schemas.microsoft.com/office/powerpoint/2010/main" val="2838722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/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33.0                                                                                                                             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183.5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464.0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53.5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69.4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165.7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420.7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59.1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75.9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190.4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26.4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454.3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53.2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47.0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71.3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180.0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456.3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58.3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505.5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32.7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80.7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182.5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458.8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38.9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51.4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45.4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42.5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68.6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150.9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12.2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382.8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873E8C-73C8-2949-9122-55E63B18625B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lfax" panose="020B0304000000010002" pitchFamily="34" charset="0"/>
              </a:rPr>
              <a:t>G</a:t>
            </a:r>
            <a:r>
              <a:rPr lang="en-US" sz="2000" dirty="0">
                <a:latin typeface="Colfax" panose="020B0304000000010002" pitchFamily="34" charset="0"/>
              </a:rPr>
              <a:t>ang</a:t>
            </a:r>
            <a:r>
              <a:rPr lang="zh-CN" altLang="en-US" sz="2000" dirty="0"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latin typeface="Colfax" panose="020B0304000000010002" pitchFamily="34" charset="0"/>
              </a:rPr>
              <a:t>Liu</a:t>
            </a:r>
            <a:r>
              <a:rPr lang="en-US" sz="2000" dirty="0">
                <a:latin typeface="Colfax" panose="020B0304000000010002" pitchFamily="34" charset="0"/>
              </a:rPr>
              <a:t>, Tong Zhao, </a:t>
            </a:r>
            <a:r>
              <a:rPr lang="en-US" sz="2000" dirty="0" err="1">
                <a:latin typeface="Colfax" panose="020B0304000000010002" pitchFamily="34" charset="0"/>
              </a:rPr>
              <a:t>Jiaxin</a:t>
            </a:r>
            <a:r>
              <a:rPr lang="en-US" sz="2000" dirty="0">
                <a:latin typeface="Colfax" panose="020B0304000000010002" pitchFamily="34" charset="0"/>
              </a:rPr>
              <a:t> Xu, </a:t>
            </a:r>
            <a:r>
              <a:rPr lang="en-US" sz="2000" dirty="0" err="1">
                <a:latin typeface="Colfax" panose="020B0304000000010002" pitchFamily="34" charset="0"/>
              </a:rPr>
              <a:t>Tengfei</a:t>
            </a:r>
            <a:r>
              <a:rPr lang="en-US" sz="2000" dirty="0">
                <a:latin typeface="Colfax" panose="020B0304000000010002" pitchFamily="34" charset="0"/>
              </a:rPr>
              <a:t> Luo, and Meng Jiang. "Graph rationalization with environment-based augmentations." In Proceedings of the 28th ACM </a:t>
            </a:r>
            <a:r>
              <a:rPr lang="en-US" sz="2000" b="1" dirty="0">
                <a:latin typeface="Colfax" panose="020B0304000000010002" pitchFamily="34" charset="0"/>
              </a:rPr>
              <a:t>SIGKDD</a:t>
            </a:r>
            <a:r>
              <a:rPr lang="en-US" sz="2000" dirty="0">
                <a:latin typeface="Colfax" panose="020B0304000000010002" pitchFamily="34" charset="0"/>
              </a:rPr>
              <a:t> Conference on Knowledge Discovery and Data Mining, pp. 1069-1078. 2022.</a:t>
            </a:r>
          </a:p>
        </p:txBody>
      </p:sp>
    </p:spTree>
    <p:extLst>
      <p:ext uri="{BB962C8B-B14F-4D97-AF65-F5344CB8AC3E}">
        <p14:creationId xmlns:p14="http://schemas.microsoft.com/office/powerpoint/2010/main" val="3489634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003A0-DAD6-881B-1454-BF1C0F73A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6265B1-E146-F733-4C7E-726EFEEBB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14631460" cy="618302"/>
          </a:xfrm>
        </p:spPr>
        <p:txBody>
          <a:bodyPr/>
          <a:lstStyle/>
          <a:p>
            <a:r>
              <a:rPr lang="en-US" altLang="zh-CN" sz="4800" dirty="0"/>
              <a:t>What</a:t>
            </a:r>
            <a:r>
              <a:rPr lang="zh-CN" altLang="en-US" sz="4800" dirty="0"/>
              <a:t> </a:t>
            </a:r>
            <a:r>
              <a:rPr lang="en-US" altLang="zh-CN" sz="4800" dirty="0"/>
              <a:t>are</a:t>
            </a:r>
            <a:r>
              <a:rPr lang="zh-CN" altLang="en-US" sz="4800" dirty="0"/>
              <a:t> </a:t>
            </a:r>
            <a:r>
              <a:rPr lang="en-US" altLang="zh-CN" sz="4800" dirty="0"/>
              <a:t>the</a:t>
            </a:r>
            <a:r>
              <a:rPr lang="zh-CN" altLang="en-US" sz="4800" dirty="0"/>
              <a:t> </a:t>
            </a:r>
            <a:r>
              <a:rPr lang="en-US" altLang="zh-CN" sz="4800" dirty="0"/>
              <a:t>Foundations</a:t>
            </a:r>
            <a:r>
              <a:rPr lang="zh-CN" altLang="en-US" sz="4800" dirty="0"/>
              <a:t> </a:t>
            </a:r>
            <a:r>
              <a:rPr lang="en-US" altLang="zh-CN" sz="4800" dirty="0"/>
              <a:t>of</a:t>
            </a:r>
            <a:r>
              <a:rPr lang="zh-CN" altLang="en-US" sz="4800" dirty="0"/>
              <a:t> </a:t>
            </a:r>
            <a:r>
              <a:rPr lang="en-US" altLang="zh-CN" sz="4800" dirty="0"/>
              <a:t>Generalized</a:t>
            </a:r>
            <a:r>
              <a:rPr lang="zh-CN" altLang="en-US" sz="4800" dirty="0"/>
              <a:t> </a:t>
            </a:r>
            <a:r>
              <a:rPr lang="en-US" altLang="zh-CN" sz="4800" dirty="0"/>
              <a:t>Abilities?</a:t>
            </a:r>
            <a:endParaRPr lang="en-US" sz="4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779C7-E34F-9927-4C55-374887256E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DDAAAC-A3B2-5B51-2807-869C0D7AC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916" y="2915865"/>
            <a:ext cx="47625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257620-763A-07B1-8045-022A3A83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48" y="3785124"/>
            <a:ext cx="4454285" cy="4613805"/>
          </a:xfrm>
          <a:prstGeom prst="rect">
            <a:avLst/>
          </a:prstGeom>
        </p:spPr>
      </p:pic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046B9C4B-B19E-AD04-0416-137BBBF2112C}"/>
              </a:ext>
            </a:extLst>
          </p:cNvPr>
          <p:cNvCxnSpPr>
            <a:cxnSpLocks/>
            <a:stCxn id="11" idx="0"/>
            <a:endCxn id="4" idx="0"/>
          </p:cNvCxnSpPr>
          <p:nvPr/>
        </p:nvCxnSpPr>
        <p:spPr>
          <a:xfrm rot="5400000" flipH="1" flipV="1">
            <a:off x="8249480" y="-1083449"/>
            <a:ext cx="12700" cy="7998628"/>
          </a:xfrm>
          <a:prstGeom prst="curvedConnector3">
            <a:avLst>
              <a:gd name="adj1" fmla="val 4757142"/>
            </a:avLst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3F3CBD8-C9C1-E317-E7E0-B9E359FF0EF2}"/>
              </a:ext>
            </a:extLst>
          </p:cNvPr>
          <p:cNvSpPr txBox="1"/>
          <p:nvPr/>
        </p:nvSpPr>
        <p:spPr>
          <a:xfrm>
            <a:off x="5344356" y="1793800"/>
            <a:ext cx="6194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Helvetica Neue"/>
                <a:cs typeface="Helvetica Neue"/>
              </a:rPr>
              <a:t>Suspect:</a:t>
            </a:r>
            <a:r>
              <a:rPr lang="zh-CN" altLang="en-US" sz="2400" dirty="0"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latin typeface="Helvetica Neue"/>
                <a:cs typeface="Helvetica Neue"/>
              </a:rPr>
              <a:t>Memorization,</a:t>
            </a:r>
            <a:r>
              <a:rPr lang="zh-CN" altLang="en-US" sz="2400" dirty="0"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latin typeface="Helvetica Neue"/>
                <a:cs typeface="Helvetica Neue"/>
              </a:rPr>
              <a:t>not</a:t>
            </a:r>
            <a:r>
              <a:rPr lang="zh-CN" altLang="en-US" sz="2400" dirty="0"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latin typeface="Helvetica Neue"/>
                <a:cs typeface="Helvetica Neue"/>
              </a:rPr>
              <a:t>Generalization?</a:t>
            </a:r>
            <a:endParaRPr lang="en-US" sz="2400" dirty="0">
              <a:latin typeface="Helvetica Neue"/>
              <a:cs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3D781B-CA42-7CD6-07CA-5DB70A7ED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544" y="2915865"/>
            <a:ext cx="5016500" cy="66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F59143-2C08-FB8B-2018-E5FC2DD06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3822" y="3899424"/>
            <a:ext cx="5469717" cy="17953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13DA83-39BF-4A60-71AC-57A45657A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6544" y="6030595"/>
            <a:ext cx="52705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4044AB-F8E0-3BDC-34EE-4529940763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3822" y="6957133"/>
            <a:ext cx="5953222" cy="880581"/>
          </a:xfrm>
          <a:prstGeom prst="rect">
            <a:avLst/>
          </a:prstGeom>
        </p:spPr>
      </p:pic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EFFA9F1C-67D2-C1B4-196B-36E5849FA084}"/>
              </a:ext>
            </a:extLst>
          </p:cNvPr>
          <p:cNvCxnSpPr>
            <a:cxnSpLocks/>
            <a:stCxn id="4" idx="3"/>
            <a:endCxn id="8" idx="3"/>
          </p:cNvCxnSpPr>
          <p:nvPr/>
        </p:nvCxnSpPr>
        <p:spPr>
          <a:xfrm>
            <a:off x="14757044" y="3246065"/>
            <a:ext cx="12700" cy="3095680"/>
          </a:xfrm>
          <a:prstGeom prst="curvedConnector3">
            <a:avLst>
              <a:gd name="adj1" fmla="val 5014283"/>
            </a:avLst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531"/>
      </p:ext>
    </p:extLst>
  </p:cSld>
  <p:clrMapOvr>
    <a:masterClrMapping/>
  </p:clrMapOvr>
  <p:transition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F1470-2F87-F700-D963-0331B2287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DF1305C-5A98-3E38-12A1-85DF34415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14631460" cy="618302"/>
          </a:xfrm>
        </p:spPr>
        <p:txBody>
          <a:bodyPr/>
          <a:lstStyle/>
          <a:p>
            <a:r>
              <a:rPr lang="en-US" altLang="zh-CN" sz="4800" dirty="0"/>
              <a:t>What</a:t>
            </a:r>
            <a:r>
              <a:rPr lang="zh-CN" altLang="en-US" sz="4800" dirty="0"/>
              <a:t> </a:t>
            </a:r>
            <a:r>
              <a:rPr lang="en-US" altLang="zh-CN" sz="4800" dirty="0"/>
              <a:t>are</a:t>
            </a:r>
            <a:r>
              <a:rPr lang="zh-CN" altLang="en-US" sz="4800" dirty="0"/>
              <a:t> </a:t>
            </a:r>
            <a:r>
              <a:rPr lang="en-US" altLang="zh-CN" sz="4800" dirty="0"/>
              <a:t>the</a:t>
            </a:r>
            <a:r>
              <a:rPr lang="zh-CN" altLang="en-US" sz="4800" dirty="0"/>
              <a:t> </a:t>
            </a:r>
            <a:r>
              <a:rPr lang="en-US" altLang="zh-CN" sz="4800" dirty="0"/>
              <a:t>Foundations</a:t>
            </a:r>
            <a:r>
              <a:rPr lang="zh-CN" altLang="en-US" sz="4800" dirty="0"/>
              <a:t> </a:t>
            </a:r>
            <a:r>
              <a:rPr lang="en-US" altLang="zh-CN" sz="4800" dirty="0"/>
              <a:t>of</a:t>
            </a:r>
            <a:r>
              <a:rPr lang="zh-CN" altLang="en-US" sz="4800" dirty="0"/>
              <a:t> </a:t>
            </a:r>
            <a:r>
              <a:rPr lang="en-US" altLang="zh-CN" sz="4800" dirty="0"/>
              <a:t>Generalized</a:t>
            </a:r>
            <a:r>
              <a:rPr lang="zh-CN" altLang="en-US" sz="4800" dirty="0"/>
              <a:t> </a:t>
            </a:r>
            <a:r>
              <a:rPr lang="en-US" altLang="zh-CN" sz="4800" dirty="0"/>
              <a:t>Abilities?</a:t>
            </a:r>
            <a:endParaRPr lang="en-US" sz="4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8D9A5-CC94-A973-9B93-BC45F5AEFD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DE381A-3256-F143-91DD-ABBAF2DA7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85" y="1940733"/>
            <a:ext cx="5270500" cy="62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561C45-E138-DF39-D8AC-6D03D15DC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63" y="2867271"/>
            <a:ext cx="5953222" cy="8805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9761A1-45F6-ED5C-B5CF-A33622E96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06" y="1940732"/>
            <a:ext cx="8779394" cy="6501893"/>
          </a:xfrm>
          <a:prstGeom prst="rect">
            <a:avLst/>
          </a:prstGeom>
        </p:spPr>
      </p:pic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E3B623D9-3687-CEC6-8516-CCA350432D33}"/>
              </a:ext>
            </a:extLst>
          </p:cNvPr>
          <p:cNvCxnSpPr>
            <a:cxnSpLocks/>
            <a:endCxn id="13" idx="1"/>
          </p:cNvCxnSpPr>
          <p:nvPr/>
        </p:nvCxnSpPr>
        <p:spPr>
          <a:xfrm rot="16200000" flipH="1">
            <a:off x="5867672" y="3874844"/>
            <a:ext cx="2016217" cy="617451"/>
          </a:xfrm>
          <a:prstGeom prst="curvedConnector2">
            <a:avLst/>
          </a:prstGeom>
          <a:ln w="38100" cmpd="sng">
            <a:solidFill>
              <a:schemeClr val="tx1"/>
            </a:solidFill>
            <a:prstDash val="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5514FC9-8E03-2DD5-6252-C8ADE2DB0F8D}"/>
              </a:ext>
            </a:extLst>
          </p:cNvPr>
          <p:cNvSpPr txBox="1"/>
          <p:nvPr/>
        </p:nvSpPr>
        <p:spPr>
          <a:xfrm>
            <a:off x="817563" y="4183569"/>
            <a:ext cx="5392077" cy="4356577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accent6"/>
                </a:solidFill>
                <a:latin typeface="Helvetica Neue"/>
                <a:cs typeface="Helvetica Neue"/>
              </a:rPr>
              <a:t>Memorization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Reasoning</a:t>
            </a:r>
            <a:r>
              <a:rPr lang="en-US" altLang="zh-CN" sz="3200" dirty="0">
                <a:latin typeface="Helvetica Neue"/>
                <a:cs typeface="Helvetica Neue"/>
              </a:rPr>
              <a:t>:</a:t>
            </a:r>
            <a:endParaRPr lang="en-US" sz="3200" dirty="0">
              <a:latin typeface="Helvetica Neue"/>
              <a:cs typeface="Helvetica Neue"/>
            </a:endParaRPr>
          </a:p>
          <a:p>
            <a:pPr marL="457200" indent="-457200">
              <a:lnSpc>
                <a:spcPts val="4200"/>
              </a:lnSpc>
              <a:buFontTx/>
              <a:buChar char="-"/>
            </a:pPr>
            <a:r>
              <a:rPr lang="en-US" altLang="zh-CN" sz="3200" dirty="0">
                <a:latin typeface="Helvetica Neue"/>
                <a:cs typeface="Helvetica Neue"/>
              </a:rPr>
              <a:t>as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natural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languages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programming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languages: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highlight>
                  <a:srgbClr val="FFFF00"/>
                </a:highlight>
                <a:latin typeface="Helvetica Neue"/>
                <a:cs typeface="Helvetica Neue"/>
              </a:rPr>
              <a:t>Language</a:t>
            </a:r>
            <a:r>
              <a:rPr lang="zh-CN" altLang="en-US" sz="32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highlight>
                  <a:srgbClr val="FFFF00"/>
                </a:highlight>
                <a:latin typeface="Helvetica Neue"/>
                <a:cs typeface="Helvetica Neue"/>
              </a:rPr>
              <a:t>Models</a:t>
            </a:r>
            <a:r>
              <a:rPr lang="en-US" altLang="zh-CN" sz="3200" dirty="0">
                <a:latin typeface="Helvetica Neue"/>
                <a:cs typeface="Helvetica Neue"/>
              </a:rPr>
              <a:t>,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etc.</a:t>
            </a:r>
          </a:p>
          <a:p>
            <a:pPr marL="457200" indent="-457200">
              <a:lnSpc>
                <a:spcPts val="4200"/>
              </a:lnSpc>
              <a:buFontTx/>
              <a:buChar char="-"/>
            </a:pPr>
            <a:r>
              <a:rPr lang="en-US" altLang="zh-CN" sz="3200" dirty="0">
                <a:latin typeface="Helvetica Neue"/>
                <a:cs typeface="Helvetica Neue"/>
              </a:rPr>
              <a:t>as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latent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representations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and/or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projections: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highlight>
                  <a:srgbClr val="FFFF00"/>
                </a:highlight>
                <a:latin typeface="Helvetica Neue"/>
                <a:cs typeface="Helvetica Neue"/>
              </a:rPr>
              <a:t>Graph</a:t>
            </a:r>
            <a:r>
              <a:rPr lang="zh-CN" altLang="en-US" sz="32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highlight>
                  <a:srgbClr val="FFFF00"/>
                </a:highlight>
                <a:latin typeface="Helvetica Neue"/>
                <a:cs typeface="Helvetica Neue"/>
              </a:rPr>
              <a:t>Neural</a:t>
            </a:r>
            <a:r>
              <a:rPr lang="zh-CN" altLang="en-US" sz="32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highlight>
                  <a:srgbClr val="FFFF00"/>
                </a:highlight>
                <a:latin typeface="Helvetica Neue"/>
                <a:cs typeface="Helvetica Neue"/>
              </a:rPr>
              <a:t>Networks</a:t>
            </a:r>
            <a:r>
              <a:rPr lang="en-US" altLang="zh-CN" sz="3200" dirty="0">
                <a:latin typeface="Helvetica Neue"/>
                <a:cs typeface="Helvetica Neue"/>
              </a:rPr>
              <a:t>,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16537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3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3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A34991-CE41-596C-A333-28E9476A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sz="4400" b="0" dirty="0"/>
              <a:t>(and</a:t>
            </a:r>
            <a:r>
              <a:rPr lang="zh-CN" altLang="en-US" sz="4400" b="0" dirty="0"/>
              <a:t> </a:t>
            </a:r>
            <a:r>
              <a:rPr lang="en-US" altLang="zh-CN" sz="4400" b="0" dirty="0"/>
              <a:t>Reasoning)</a:t>
            </a:r>
            <a:r>
              <a:rPr lang="zh-CN" altLang="en-US" sz="4400" b="0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BB6BF-89DF-24A5-03E2-42BD93B585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534A791-B59C-516E-3BC0-D501182DFD4B}"/>
              </a:ext>
            </a:extLst>
          </p:cNvPr>
          <p:cNvGrpSpPr/>
          <p:nvPr/>
        </p:nvGrpSpPr>
        <p:grpSpPr>
          <a:xfrm>
            <a:off x="467833" y="1671563"/>
            <a:ext cx="15349959" cy="5269524"/>
            <a:chOff x="467833" y="3261825"/>
            <a:chExt cx="15349959" cy="526952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265A03E-8A8B-9346-49AA-57C252D15E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9976" y="4370074"/>
              <a:ext cx="2595879" cy="12979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Observations</a:t>
              </a:r>
            </a:p>
            <a:p>
              <a:pPr algn="ctr"/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(Data)</a:t>
              </a:r>
              <a:endParaRPr lang="en-US" sz="28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11486EC-9A82-9511-5E1C-2E3EF769120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4649" y="4370074"/>
              <a:ext cx="2595879" cy="129793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Abstractive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++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324CE275-DEC4-39EE-88E4-89A9C323DA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59976" y="6320193"/>
              <a:ext cx="2595879" cy="129793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Data-driven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</a:p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(Model)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DFF55256-E302-0DCC-F39C-D98B1B497B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4649" y="6320193"/>
              <a:ext cx="2595879" cy="165532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Generalized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Abilities</a:t>
              </a:r>
            </a:p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(unseen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instances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unseen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tasks)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D945CC2-89A5-4A63-23FB-9AAB64C52638}"/>
                </a:ext>
              </a:extLst>
            </p:cNvPr>
            <p:cNvSpPr txBox="1"/>
            <p:nvPr/>
          </p:nvSpPr>
          <p:spPr>
            <a:xfrm>
              <a:off x="1022868" y="3718189"/>
              <a:ext cx="30284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cs typeface="Helvetica Neue"/>
                </a:rPr>
                <a:t>Wet-lab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experiments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791B4D-A040-6AD2-3A14-3BC9491F493C}"/>
                </a:ext>
              </a:extLst>
            </p:cNvPr>
            <p:cNvSpPr txBox="1"/>
            <p:nvPr/>
          </p:nvSpPr>
          <p:spPr>
            <a:xfrm>
              <a:off x="903982" y="4355178"/>
              <a:ext cx="17876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cs typeface="Helvetica Neue"/>
                </a:rPr>
                <a:t>Simulations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E690B9-EE44-DE3C-BC75-836710551AC5}"/>
                </a:ext>
              </a:extLst>
            </p:cNvPr>
            <p:cNvCxnSpPr>
              <a:cxnSpLocks/>
            </p:cNvCxnSpPr>
            <p:nvPr/>
          </p:nvCxnSpPr>
          <p:spPr>
            <a:xfrm>
              <a:off x="3843874" y="4095103"/>
              <a:ext cx="413614" cy="298190"/>
            </a:xfrm>
            <a:prstGeom prst="line">
              <a:avLst/>
            </a:prstGeom>
            <a:ln w="381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F267BFE-27E7-2284-5D14-F5EE17E76496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2691651" y="4586011"/>
              <a:ext cx="1377338" cy="42747"/>
            </a:xfrm>
            <a:prstGeom prst="line">
              <a:avLst/>
            </a:prstGeom>
            <a:ln w="381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B5B08AA2-7454-0362-B706-9E263A46385E}"/>
                </a:ext>
              </a:extLst>
            </p:cNvPr>
            <p:cNvCxnSpPr>
              <a:cxnSpLocks/>
              <a:stCxn id="7" idx="0"/>
              <a:endCxn id="8" idx="0"/>
            </p:cNvCxnSpPr>
            <p:nvPr/>
          </p:nvCxnSpPr>
          <p:spPr>
            <a:xfrm rot="5400000" flipH="1" flipV="1">
              <a:off x="8325252" y="1402738"/>
              <a:ext cx="12700" cy="5934673"/>
            </a:xfrm>
            <a:prstGeom prst="curvedConnector3">
              <a:avLst>
                <a:gd name="adj1" fmla="val 3365213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A97FF9-CDD6-0FCD-E23E-1F8F16C7D855}"/>
                </a:ext>
              </a:extLst>
            </p:cNvPr>
            <p:cNvSpPr txBox="1"/>
            <p:nvPr/>
          </p:nvSpPr>
          <p:spPr>
            <a:xfrm>
              <a:off x="6153824" y="3414745"/>
              <a:ext cx="43428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cs typeface="Helvetica Neue"/>
                </a:rPr>
                <a:t>Analyze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data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and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write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papers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D4EC88CC-3C37-6E21-7CEB-5163A059549C}"/>
                </a:ext>
              </a:extLst>
            </p:cNvPr>
            <p:cNvCxnSpPr>
              <a:cxnSpLocks/>
              <a:stCxn id="7" idx="1"/>
              <a:endCxn id="9" idx="1"/>
            </p:cNvCxnSpPr>
            <p:nvPr/>
          </p:nvCxnSpPr>
          <p:spPr>
            <a:xfrm rot="10800000" flipV="1">
              <a:off x="4059976" y="5019043"/>
              <a:ext cx="9013" cy="1950119"/>
            </a:xfrm>
            <a:prstGeom prst="curvedConnector3">
              <a:avLst>
                <a:gd name="adj1" fmla="val 6808701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FB0701-C92A-30A8-141E-B10E0DCF72AD}"/>
                </a:ext>
              </a:extLst>
            </p:cNvPr>
            <p:cNvSpPr txBox="1"/>
            <p:nvPr/>
          </p:nvSpPr>
          <p:spPr>
            <a:xfrm>
              <a:off x="712353" y="6074170"/>
              <a:ext cx="3892553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Helvetica Neue"/>
                  <a:cs typeface="Helvetica Neue"/>
                </a:rPr>
                <a:t>Develop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machine</a:t>
              </a:r>
            </a:p>
            <a:p>
              <a:r>
                <a:rPr lang="en-US" altLang="zh-CN" sz="2400" dirty="0">
                  <a:latin typeface="Helvetica Neue"/>
                  <a:cs typeface="Helvetica Neue"/>
                </a:rPr>
                <a:t>learning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models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Helvetica Neue"/>
                  <a:cs typeface="Helvetica Neue"/>
                </a:rPr>
                <a:t>Fingerprints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Helvetica Neue"/>
                  <a:cs typeface="Helvetica Neue"/>
                </a:rPr>
                <a:t>Random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forests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Helvetica Neue"/>
                  <a:cs typeface="Helvetica Neue"/>
                </a:rPr>
                <a:t>Graph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neural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networks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latin typeface="Helvetica Neue"/>
                  <a:cs typeface="Helvetica Neue"/>
                </a:rPr>
                <a:t>Large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language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models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0A52AD3-D42B-5DEC-F9DE-5BB06760DA70}"/>
                </a:ext>
              </a:extLst>
            </p:cNvPr>
            <p:cNvCxnSpPr>
              <a:cxnSpLocks/>
            </p:cNvCxnSpPr>
            <p:nvPr/>
          </p:nvCxnSpPr>
          <p:spPr>
            <a:xfrm>
              <a:off x="12286502" y="5668013"/>
              <a:ext cx="0" cy="65218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778B087-F4C8-5316-5C3E-CFB1D2B4C14D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655855" y="6969163"/>
              <a:ext cx="3338794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F78F74-6C64-D310-DFBC-1A96370AACA9}"/>
                </a:ext>
              </a:extLst>
            </p:cNvPr>
            <p:cNvSpPr txBox="1"/>
            <p:nvPr/>
          </p:nvSpPr>
          <p:spPr>
            <a:xfrm>
              <a:off x="12590528" y="5393939"/>
              <a:ext cx="322726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Helvetica Neue"/>
                  <a:cs typeface="Helvetica Neue"/>
                </a:rPr>
                <a:t>human</a:t>
              </a:r>
              <a:r>
                <a:rPr lang="zh-CN" altLang="en-US" sz="24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latin typeface="Helvetica Neue"/>
                  <a:cs typeface="Helvetica Neue"/>
                </a:rPr>
                <a:t>intelligence</a:t>
              </a:r>
            </a:p>
            <a:p>
              <a:r>
                <a:rPr lang="en-US" altLang="zh-CN" sz="2400" dirty="0">
                  <a:latin typeface="Helvetica Neue"/>
                  <a:cs typeface="Helvetica Neue"/>
                </a:rPr>
                <a:t>with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generalization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as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an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objective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75AD85-4682-4EC1-F88C-93FB6F713ABB}"/>
                </a:ext>
              </a:extLst>
            </p:cNvPr>
            <p:cNvSpPr txBox="1"/>
            <p:nvPr/>
          </p:nvSpPr>
          <p:spPr>
            <a:xfrm>
              <a:off x="6767385" y="7069983"/>
              <a:ext cx="31441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latin typeface="Helvetica Neue"/>
                  <a:cs typeface="Helvetica Neue"/>
                </a:rPr>
                <a:t>artificial</a:t>
              </a:r>
              <a:r>
                <a:rPr lang="zh-CN" altLang="en-US" sz="2400" b="1" dirty="0"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latin typeface="Helvetica Neue"/>
                  <a:cs typeface="Helvetica Neue"/>
                </a:rPr>
                <a:t>intelligence</a:t>
              </a:r>
            </a:p>
            <a:p>
              <a:r>
                <a:rPr lang="en-US" altLang="zh-CN" sz="2400" dirty="0">
                  <a:latin typeface="Helvetica Neue"/>
                  <a:cs typeface="Helvetica Neue"/>
                </a:rPr>
                <a:t>with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generalization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as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an</a:t>
              </a:r>
              <a:r>
                <a:rPr lang="zh-CN" altLang="en-US" sz="2400" dirty="0"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latin typeface="Helvetica Neue"/>
                  <a:cs typeface="Helvetica Neue"/>
                </a:rPr>
                <a:t>objective</a:t>
              </a:r>
              <a:endParaRPr lang="en-US" sz="2400" dirty="0">
                <a:latin typeface="Helvetica Neue"/>
                <a:cs typeface="Helvetica Neue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97C0E4-2F5A-966F-EFCC-9F26F1E3CC30}"/>
                </a:ext>
              </a:extLst>
            </p:cNvPr>
            <p:cNvSpPr/>
            <p:nvPr/>
          </p:nvSpPr>
          <p:spPr>
            <a:xfrm>
              <a:off x="467833" y="3261825"/>
              <a:ext cx="15349959" cy="5269524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0DB22CC-6D05-AB27-D2E0-8C31FA97BF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196024" y="3518904"/>
              <a:ext cx="2595879" cy="1297939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  <a:alpha val="5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Literature</a:t>
              </a:r>
            </a:p>
            <a:p>
              <a:pPr algn="ctr"/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(Data)</a:t>
              </a:r>
              <a:endParaRPr lang="en-US" sz="28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F961E7-FCF9-DBBA-4F40-72D596E05D5F}"/>
              </a:ext>
            </a:extLst>
          </p:cNvPr>
          <p:cNvSpPr txBox="1"/>
          <p:nvPr/>
        </p:nvSpPr>
        <p:spPr>
          <a:xfrm>
            <a:off x="467832" y="7090426"/>
            <a:ext cx="15349959" cy="1474571"/>
          </a:xfrm>
          <a:prstGeom prst="rect">
            <a:avLst/>
          </a:prstGeom>
          <a:noFill/>
          <a:ln w="38100">
            <a:noFill/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Challenges: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Narrowness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Scarcity</a:t>
            </a:r>
          </a:p>
          <a:p>
            <a:pPr>
              <a:lnSpc>
                <a:spcPct val="150000"/>
              </a:lnSpc>
            </a:pPr>
            <a:r>
              <a:rPr lang="en-US" altLang="zh-CN" sz="3200" b="1" dirty="0">
                <a:latin typeface="Helvetica Neue"/>
                <a:cs typeface="Helvetica Neue"/>
              </a:rPr>
              <a:t>Model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Challenges: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Multimodality</a:t>
            </a:r>
            <a:r>
              <a:rPr lang="en-US" altLang="zh-CN" sz="3200" dirty="0">
                <a:latin typeface="Helvetica Neue"/>
                <a:cs typeface="Helvetica Neue"/>
              </a:rPr>
              <a:t>,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Explainability</a:t>
            </a:r>
            <a:r>
              <a:rPr lang="en-US" altLang="zh-CN" sz="3200" dirty="0">
                <a:latin typeface="Helvetica Neue"/>
                <a:cs typeface="Helvetica Neue"/>
              </a:rPr>
              <a:t>,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Task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generalization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DC06B3A-BD88-4100-8014-A4D907B54BB1}"/>
              </a:ext>
            </a:extLst>
          </p:cNvPr>
          <p:cNvSpPr/>
          <p:nvPr/>
        </p:nvSpPr>
        <p:spPr>
          <a:xfrm rot="21346756">
            <a:off x="677001" y="1733570"/>
            <a:ext cx="3398054" cy="1766318"/>
          </a:xfrm>
          <a:custGeom>
            <a:avLst/>
            <a:gdLst>
              <a:gd name="connsiteX0" fmla="*/ 0 w 3398054"/>
              <a:gd name="connsiteY0" fmla="*/ 883159 h 1766318"/>
              <a:gd name="connsiteX1" fmla="*/ 1699027 w 3398054"/>
              <a:gd name="connsiteY1" fmla="*/ 0 h 1766318"/>
              <a:gd name="connsiteX2" fmla="*/ 3398054 w 3398054"/>
              <a:gd name="connsiteY2" fmla="*/ 883159 h 1766318"/>
              <a:gd name="connsiteX3" fmla="*/ 1699027 w 3398054"/>
              <a:gd name="connsiteY3" fmla="*/ 1766318 h 1766318"/>
              <a:gd name="connsiteX4" fmla="*/ 0 w 3398054"/>
              <a:gd name="connsiteY4" fmla="*/ 883159 h 1766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98054" h="1766318" extrusionOk="0">
                <a:moveTo>
                  <a:pt x="0" y="883159"/>
                </a:moveTo>
                <a:cubicBezTo>
                  <a:pt x="-254031" y="406270"/>
                  <a:pt x="871612" y="109065"/>
                  <a:pt x="1699027" y="0"/>
                </a:cubicBezTo>
                <a:cubicBezTo>
                  <a:pt x="2652397" y="30833"/>
                  <a:pt x="3398433" y="406980"/>
                  <a:pt x="3398054" y="883159"/>
                </a:cubicBezTo>
                <a:cubicBezTo>
                  <a:pt x="3265775" y="1171344"/>
                  <a:pt x="2770581" y="1927376"/>
                  <a:pt x="1699027" y="1766318"/>
                </a:cubicBezTo>
                <a:cubicBezTo>
                  <a:pt x="764866" y="1750749"/>
                  <a:pt x="52219" y="1468273"/>
                  <a:pt x="0" y="883159"/>
                </a:cubicBezTo>
                <a:close/>
              </a:path>
            </a:pathLst>
          </a:custGeom>
          <a:noFill/>
          <a:ln w="3810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9685351-25A2-D224-1F0D-2A95F8A0FC72}"/>
              </a:ext>
            </a:extLst>
          </p:cNvPr>
          <p:cNvGrpSpPr/>
          <p:nvPr/>
        </p:nvGrpSpPr>
        <p:grpSpPr>
          <a:xfrm>
            <a:off x="6655855" y="2871177"/>
            <a:ext cx="3603226" cy="2507724"/>
            <a:chOff x="6655855" y="2871177"/>
            <a:chExt cx="3603226" cy="2507724"/>
          </a:xfrm>
        </p:grpSpPr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6ABDD0A2-8377-4DAF-D6B0-C5658CA3CA90}"/>
                </a:ext>
              </a:extLst>
            </p:cNvPr>
            <p:cNvCxnSpPr>
              <a:cxnSpLocks/>
              <a:stCxn id="9" idx="3"/>
              <a:endCxn id="7" idx="3"/>
            </p:cNvCxnSpPr>
            <p:nvPr/>
          </p:nvCxnSpPr>
          <p:spPr>
            <a:xfrm flipV="1">
              <a:off x="6655855" y="3428782"/>
              <a:ext cx="12700" cy="1950119"/>
            </a:xfrm>
            <a:prstGeom prst="curvedConnector3">
              <a:avLst>
                <a:gd name="adj1" fmla="val 7000000"/>
              </a:avLst>
            </a:prstGeom>
            <a:ln w="38100" cmpd="sng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9AA7E3-5ABF-150E-11A1-EC8248E56B22}"/>
                </a:ext>
              </a:extLst>
            </p:cNvPr>
            <p:cNvSpPr txBox="1"/>
            <p:nvPr/>
          </p:nvSpPr>
          <p:spPr>
            <a:xfrm>
              <a:off x="6767385" y="2871177"/>
              <a:ext cx="34916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Data</a:t>
              </a:r>
              <a:r>
                <a:rPr lang="zh-CN" altLang="en-US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augmentation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3BB516D-933F-1D8E-38B8-73AA2CB54B77}"/>
              </a:ext>
            </a:extLst>
          </p:cNvPr>
          <p:cNvGrpSpPr/>
          <p:nvPr/>
        </p:nvGrpSpPr>
        <p:grpSpPr>
          <a:xfrm>
            <a:off x="5357917" y="3428781"/>
            <a:ext cx="6603962" cy="1301149"/>
            <a:chOff x="5357917" y="3428781"/>
            <a:chExt cx="6603962" cy="1301149"/>
          </a:xfrm>
        </p:grpSpPr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F3374363-57E9-64EE-2791-A3ECE7DF889C}"/>
                </a:ext>
              </a:extLst>
            </p:cNvPr>
            <p:cNvCxnSpPr>
              <a:cxnSpLocks/>
              <a:stCxn id="8" idx="1"/>
              <a:endCxn id="9" idx="0"/>
            </p:cNvCxnSpPr>
            <p:nvPr/>
          </p:nvCxnSpPr>
          <p:spPr>
            <a:xfrm rot="10800000" flipV="1">
              <a:off x="5357917" y="3428781"/>
              <a:ext cx="4636733" cy="1301149"/>
            </a:xfrm>
            <a:prstGeom prst="curvedConnector2">
              <a:avLst/>
            </a:prstGeom>
            <a:ln w="38100" cmpd="sng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E047320-BF66-9224-16BE-8E3B5E6F6AE9}"/>
                </a:ext>
              </a:extLst>
            </p:cNvPr>
            <p:cNvSpPr txBox="1"/>
            <p:nvPr/>
          </p:nvSpPr>
          <p:spPr>
            <a:xfrm>
              <a:off x="6204624" y="3965569"/>
              <a:ext cx="575725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Text,</a:t>
              </a:r>
              <a:r>
                <a:rPr lang="zh-CN" altLang="en-US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charts,</a:t>
              </a:r>
              <a:r>
                <a:rPr lang="zh-CN" altLang="en-US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images,</a:t>
              </a:r>
              <a:r>
                <a:rPr lang="zh-CN" altLang="en-US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graphs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677E874-4133-0455-B823-DDD5AD1A2F5A}"/>
              </a:ext>
            </a:extLst>
          </p:cNvPr>
          <p:cNvGrpSpPr/>
          <p:nvPr/>
        </p:nvGrpSpPr>
        <p:grpSpPr>
          <a:xfrm>
            <a:off x="6655855" y="4077751"/>
            <a:ext cx="4636734" cy="1301150"/>
            <a:chOff x="6655855" y="4077751"/>
            <a:chExt cx="4636734" cy="1301150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F796380-E364-46B0-4865-5F5A5782397A}"/>
                </a:ext>
              </a:extLst>
            </p:cNvPr>
            <p:cNvSpPr txBox="1"/>
            <p:nvPr/>
          </p:nvSpPr>
          <p:spPr>
            <a:xfrm>
              <a:off x="7127528" y="4576999"/>
              <a:ext cx="285442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i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Rationalization</a:t>
              </a:r>
              <a:endParaRPr lang="en-US" i="1" dirty="0">
                <a:solidFill>
                  <a:srgbClr val="C00000"/>
                </a:solidFill>
              </a:endParaRPr>
            </a:p>
          </p:txBody>
        </p:sp>
        <p:cxnSp>
          <p:nvCxnSpPr>
            <p:cNvPr id="55" name="Curved Connector 54">
              <a:extLst>
                <a:ext uri="{FF2B5EF4-FFF2-40B4-BE49-F238E27FC236}">
                  <a16:creationId xmlns:a16="http://schemas.microsoft.com/office/drawing/2014/main" id="{6BC47F82-EEC6-5708-5F72-97449251050B}"/>
                </a:ext>
              </a:extLst>
            </p:cNvPr>
            <p:cNvCxnSpPr>
              <a:cxnSpLocks/>
              <a:stCxn id="9" idx="3"/>
              <a:endCxn id="8" idx="2"/>
            </p:cNvCxnSpPr>
            <p:nvPr/>
          </p:nvCxnSpPr>
          <p:spPr>
            <a:xfrm flipV="1">
              <a:off x="6655855" y="4077751"/>
              <a:ext cx="4636734" cy="1301150"/>
            </a:xfrm>
            <a:prstGeom prst="curvedConnector2">
              <a:avLst/>
            </a:prstGeom>
            <a:ln w="38100" cmpd="sng">
              <a:solidFill>
                <a:srgbClr val="C00000"/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661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3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allAtOnce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is defined as a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subset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of input features that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best explains or supports the prediction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machine learning models.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 identification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 generalizability and interpretability of machine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 language 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Rationale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7C306-A616-E40B-5B65-3054EC070EC0}"/>
              </a:ext>
            </a:extLst>
          </p:cNvPr>
          <p:cNvGrpSpPr/>
          <p:nvPr/>
        </p:nvGrpSpPr>
        <p:grpSpPr>
          <a:xfrm>
            <a:off x="1123625" y="4788048"/>
            <a:ext cx="13024647" cy="3556508"/>
            <a:chOff x="1123625" y="4788048"/>
            <a:chExt cx="13024647" cy="3556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E90CE-54F3-DBD1-AE79-7F4F7AEB803A}"/>
                </a:ext>
              </a:extLst>
            </p:cNvPr>
            <p:cNvSpPr txBox="1"/>
            <p:nvPr/>
          </p:nvSpPr>
          <p:spPr>
            <a:xfrm>
              <a:off x="1123626" y="4788048"/>
              <a:ext cx="10608589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thru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waited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food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arrived,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ECE86-C6BA-8B1D-4BF9-CC57D342DEE4}"/>
                </a:ext>
              </a:extLst>
            </p:cNvPr>
            <p:cNvSpPr txBox="1"/>
            <p:nvPr/>
          </p:nvSpPr>
          <p:spPr>
            <a:xfrm>
              <a:off x="1123627" y="7148504"/>
              <a:ext cx="700437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French toast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47D6EA-934A-C32E-FF2A-D4B5224C6B34}"/>
                </a:ext>
              </a:extLst>
            </p:cNvPr>
            <p:cNvSpPr txBox="1"/>
            <p:nvPr/>
          </p:nvSpPr>
          <p:spPr>
            <a:xfrm>
              <a:off x="1123625" y="5897440"/>
              <a:ext cx="1060859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I’ve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burgers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B0352-76A5-55D2-71D8-30F8762EFC1D}"/>
                </a:ext>
              </a:extLst>
            </p:cNvPr>
            <p:cNvSpPr txBox="1"/>
            <p:nvPr/>
          </p:nvSpPr>
          <p:spPr>
            <a:xfrm>
              <a:off x="1123625" y="7805947"/>
              <a:ext cx="7892359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Chocolate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picture.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2BD0A6-0750-35E4-6121-BAF54EBD241D}"/>
                </a:ext>
              </a:extLst>
            </p:cNvPr>
            <p:cNvSpPr txBox="1"/>
            <p:nvPr/>
          </p:nvSpPr>
          <p:spPr>
            <a:xfrm>
              <a:off x="12186884" y="517912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7F21F8-0A2D-ECBA-C6CA-4FBAD6991CBF}"/>
                </a:ext>
              </a:extLst>
            </p:cNvPr>
            <p:cNvSpPr txBox="1"/>
            <p:nvPr/>
          </p:nvSpPr>
          <p:spPr>
            <a:xfrm>
              <a:off x="9503095" y="7792466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C7CD04-1EBA-CD0F-2717-76B105FE53C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138" y="5502722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379B84-32C0-0614-F2EE-D1CDCC197D9A}"/>
                </a:ext>
              </a:extLst>
            </p:cNvPr>
            <p:cNvCxnSpPr>
              <a:cxnSpLocks/>
            </p:cNvCxnSpPr>
            <p:nvPr/>
          </p:nvCxnSpPr>
          <p:spPr>
            <a:xfrm>
              <a:off x="8824349" y="8082946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762448" y="7123658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083702" y="7414138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437295" y="5842867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49" y="6166469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87987E-800A-014A-076E-9EB6898765E5}"/>
              </a:ext>
            </a:extLst>
          </p:cNvPr>
          <p:cNvSpPr txBox="1"/>
          <p:nvPr/>
        </p:nvSpPr>
        <p:spPr>
          <a:xfrm>
            <a:off x="1123625" y="8558408"/>
            <a:ext cx="9900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lfax" panose="020B0304000000010002" pitchFamily="34" charset="0"/>
              </a:rPr>
              <a:t>Chang, et al. "Invariant rationalization." ICML, 2020.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9BDBB4-BBF9-169C-AF2D-1F8921745713}"/>
              </a:ext>
            </a:extLst>
          </p:cNvPr>
          <p:cNvGrpSpPr/>
          <p:nvPr/>
        </p:nvGrpSpPr>
        <p:grpSpPr>
          <a:xfrm>
            <a:off x="2761309" y="6362728"/>
            <a:ext cx="8012931" cy="664415"/>
            <a:chOff x="2761309" y="6362728"/>
            <a:chExt cx="8012931" cy="6644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539049" y="647283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467432" y="6488534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716952" y="6366087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761309" y="6362728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0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is defined as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of a molecule/polymer graph that best explains or supports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rationalization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separates a graph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into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and an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environment subgraph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272C97-9998-48A4-3C98-BA06823EF082}"/>
              </a:ext>
            </a:extLst>
          </p:cNvPr>
          <p:cNvGrpSpPr/>
          <p:nvPr/>
        </p:nvGrpSpPr>
        <p:grpSpPr>
          <a:xfrm>
            <a:off x="554201" y="4924886"/>
            <a:ext cx="15409633" cy="3932406"/>
            <a:chOff x="554201" y="4924886"/>
            <a:chExt cx="15409633" cy="39324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A5FE5-8797-864A-F2BB-2A82F91E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01" y="5609628"/>
              <a:ext cx="4381500" cy="2222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BAAEE0-E523-CC8F-9267-1431B79B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8057" y="5366705"/>
              <a:ext cx="1892300" cy="1295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61BE07-A8BA-27F7-D9B8-632CCD74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8057" y="7015792"/>
              <a:ext cx="34163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/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Rationale-Environment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Separator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𝑒𝑝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blipFill>
                  <a:blip r:embed="rId6"/>
                  <a:stretch>
                    <a:fillRect l="-3058" t="-6098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AF2A00-7B9B-8C11-3646-10AC7C0F3498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4935701" y="6014405"/>
              <a:ext cx="3552356" cy="706473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3B5B898-279E-7B75-E38E-BB9EBD1531C0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4935701" y="6720878"/>
              <a:ext cx="3552356" cy="1215664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/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Graph</a:t>
                  </a:r>
                  <a:r>
                    <a:rPr lang="en-US" altLang="zh-CN" sz="28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273" t="-17073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/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Rationale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blipFill>
                  <a:blip r:embed="rId8"/>
                  <a:stretch>
                    <a:fillRect t="-9302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/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Environment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blipFill>
                  <a:blip r:embed="rId9"/>
                  <a:stretch>
                    <a:fillRect l="-932" t="-930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54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24803</TotalTime>
  <Words>3153</Words>
  <Application>Microsoft Macintosh PowerPoint</Application>
  <PresentationFormat>Custom</PresentationFormat>
  <Paragraphs>976</Paragraphs>
  <Slides>42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Kaiti TC</vt:lpstr>
      <vt:lpstr>Abadi</vt:lpstr>
      <vt:lpstr>Arial</vt:lpstr>
      <vt:lpstr>Avenir Medium</vt:lpstr>
      <vt:lpstr>Calibri</vt:lpstr>
      <vt:lpstr>Cambria Math</vt:lpstr>
      <vt:lpstr>Colfax</vt:lpstr>
      <vt:lpstr>Corbel</vt:lpstr>
      <vt:lpstr>Courier New</vt:lpstr>
      <vt:lpstr>Georgia</vt:lpstr>
      <vt:lpstr>Helvetica Neue</vt:lpstr>
      <vt:lpstr>Helvetica Neue Light</vt:lpstr>
      <vt:lpstr>Times New Roman</vt:lpstr>
      <vt:lpstr>Wingdings</vt:lpstr>
      <vt:lpstr>16x9_Template_Shell_Basics</vt:lpstr>
      <vt:lpstr>PowerPoint Presentation</vt:lpstr>
      <vt:lpstr>The Core of AI for X is Generalized Abilities</vt:lpstr>
      <vt:lpstr>The Core of AI for X is Generalized Abilities</vt:lpstr>
      <vt:lpstr>What are the Foundations of Generalized Abilities?</vt:lpstr>
      <vt:lpstr>What are the Foundations of Generalized Abilities?</vt:lpstr>
      <vt:lpstr>What are the Foundations of Generalized Abilities?</vt:lpstr>
      <vt:lpstr>The Source of Knowledge (and Reasoning) is Data</vt:lpstr>
      <vt:lpstr>What is Rationale in Supervised Learning?</vt:lpstr>
      <vt:lpstr>Graph Rationalization</vt:lpstr>
      <vt:lpstr>Baseline: Rationalization Improves Label Prediction</vt:lpstr>
      <vt:lpstr>Creating More Data Examples for Rationalization</vt:lpstr>
      <vt:lpstr>GREA: Graph Rationale/Environment-based Augmentation</vt:lpstr>
      <vt:lpstr>Augmentation in Latent Space</vt:lpstr>
      <vt:lpstr>Experiments: Polymer Property Prediction (Regression)</vt:lpstr>
      <vt:lpstr>Experiments: Molecule Property Prediction (Classification)</vt:lpstr>
      <vt:lpstr>Take Away</vt:lpstr>
      <vt:lpstr>Parameter-Centric Transfer with Unlabeled Graphs</vt:lpstr>
      <vt:lpstr>PowerPoint Presentation</vt:lpstr>
      <vt:lpstr>Data-Centric Transfer</vt:lpstr>
      <vt:lpstr>PowerPoint Presentation</vt:lpstr>
      <vt:lpstr>PowerPoint Presentation</vt:lpstr>
      <vt:lpstr>Graph Diffusion Transformer (Graph DiT)</vt:lpstr>
      <vt:lpstr>Inverse Polymer Design</vt:lpstr>
      <vt:lpstr>Torch-Molecule</vt:lpstr>
      <vt:lpstr>PowerPoint Presentation</vt:lpstr>
      <vt:lpstr>Bridging Communities with Textbooks</vt:lpstr>
      <vt:lpstr>Multimodal Large Language Models</vt:lpstr>
      <vt:lpstr>Case Study</vt:lpstr>
      <vt:lpstr>Gang Liu</vt:lpstr>
      <vt:lpstr>Conclusions </vt:lpstr>
      <vt:lpstr>Welcome to visit our lab!</vt:lpstr>
      <vt:lpstr>PowerPoint Presentation</vt:lpstr>
      <vt:lpstr>PowerPoint Presentation</vt:lpstr>
      <vt:lpstr>Imbalanced Label Distribution</vt:lpstr>
      <vt:lpstr>Step 1: Self-Training for Imbalanced Learning</vt:lpstr>
      <vt:lpstr>Step 1: Self-Training for Imbalanced Learning</vt:lpstr>
      <vt:lpstr>Step 2: Label-Anchored Augmentation for Balancing</vt:lpstr>
      <vt:lpstr>Step 2: Label-Anchored Augmentation for Balancing</vt:lpstr>
      <vt:lpstr>Framework &amp; Optimization</vt:lpstr>
      <vt:lpstr>Experiments: Imbalanced Graph Regression</vt:lpstr>
      <vt:lpstr>Experiments: Molecule Property Prediction</vt:lpstr>
      <vt:lpstr>Experiments: Polymer Property Prediction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3400</cp:revision>
  <cp:lastPrinted>2016-04-21T19:59:33Z</cp:lastPrinted>
  <dcterms:created xsi:type="dcterms:W3CDTF">2013-10-17T20:28:19Z</dcterms:created>
  <dcterms:modified xsi:type="dcterms:W3CDTF">2025-07-07T15:50:02Z</dcterms:modified>
</cp:coreProperties>
</file>